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notesMasterIdLst>
    <p:notesMasterId r:id="rId13"/>
  </p:notesMasterIdLst>
  <p:sldIdLst>
    <p:sldId id="256" r:id="rId2"/>
    <p:sldId id="272" r:id="rId3"/>
    <p:sldId id="276" r:id="rId4"/>
    <p:sldId id="284" r:id="rId5"/>
    <p:sldId id="295" r:id="rId6"/>
    <p:sldId id="267" r:id="rId7"/>
    <p:sldId id="290" r:id="rId8"/>
    <p:sldId id="294" r:id="rId9"/>
    <p:sldId id="264" r:id="rId10"/>
    <p:sldId id="292" r:id="rId11"/>
    <p:sldId id="293"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schwarzbek@soa.org" initials="l" lastIdx="17"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C4D5"/>
    <a:srgbClr val="024D7C"/>
    <a:srgbClr val="DADD80"/>
    <a:srgbClr val="000000"/>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49" autoAdjust="0"/>
    <p:restoredTop sz="94477" autoAdjust="0"/>
  </p:normalViewPr>
  <p:slideViewPr>
    <p:cSldViewPr snapToGrid="0">
      <p:cViewPr varScale="1">
        <p:scale>
          <a:sx n="70" d="100"/>
          <a:sy n="70" d="100"/>
        </p:scale>
        <p:origin x="1158"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48D4055-C903-47F8-BE3F-A97A765F979B}" type="datetimeFigureOut">
              <a:rPr lang="en-US" smtClean="0"/>
              <a:t>5/27/2016</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2C0AB9F-8343-4EAE-A410-2D89A4B2BB1A}" type="slidenum">
              <a:rPr lang="en-US" smtClean="0"/>
              <a:t>‹#›</a:t>
            </a:fld>
            <a:endParaRPr lang="en-US" dirty="0"/>
          </a:p>
        </p:txBody>
      </p:sp>
    </p:spTree>
    <p:extLst>
      <p:ext uri="{BB962C8B-B14F-4D97-AF65-F5344CB8AC3E}">
        <p14:creationId xmlns:p14="http://schemas.microsoft.com/office/powerpoint/2010/main" val="2250137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C0AB9F-8343-4EAE-A410-2D89A4B2BB1A}" type="slidenum">
              <a:rPr lang="en-US" smtClean="0"/>
              <a:t>1</a:t>
            </a:fld>
            <a:endParaRPr lang="en-US" dirty="0"/>
          </a:p>
        </p:txBody>
      </p:sp>
    </p:spTree>
    <p:extLst>
      <p:ext uri="{BB962C8B-B14F-4D97-AF65-F5344CB8AC3E}">
        <p14:creationId xmlns:p14="http://schemas.microsoft.com/office/powerpoint/2010/main" val="15325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C0AB9F-8343-4EAE-A410-2D89A4B2BB1A}" type="slidenum">
              <a:rPr lang="en-US" smtClean="0"/>
              <a:t>4</a:t>
            </a:fld>
            <a:endParaRPr lang="en-US" dirty="0"/>
          </a:p>
        </p:txBody>
      </p:sp>
    </p:spTree>
    <p:extLst>
      <p:ext uri="{BB962C8B-B14F-4D97-AF65-F5344CB8AC3E}">
        <p14:creationId xmlns:p14="http://schemas.microsoft.com/office/powerpoint/2010/main" val="643271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C0AB9F-8343-4EAE-A410-2D89A4B2BB1A}" type="slidenum">
              <a:rPr lang="en-US" smtClean="0"/>
              <a:t>5</a:t>
            </a:fld>
            <a:endParaRPr lang="en-US" dirty="0"/>
          </a:p>
        </p:txBody>
      </p:sp>
    </p:spTree>
    <p:extLst>
      <p:ext uri="{BB962C8B-B14F-4D97-AF65-F5344CB8AC3E}">
        <p14:creationId xmlns:p14="http://schemas.microsoft.com/office/powerpoint/2010/main" val="688163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C0AB9F-8343-4EAE-A410-2D89A4B2BB1A}" type="slidenum">
              <a:rPr lang="en-US" smtClean="0"/>
              <a:t>6</a:t>
            </a:fld>
            <a:endParaRPr lang="en-US" dirty="0"/>
          </a:p>
        </p:txBody>
      </p:sp>
    </p:spTree>
    <p:extLst>
      <p:ext uri="{BB962C8B-B14F-4D97-AF65-F5344CB8AC3E}">
        <p14:creationId xmlns:p14="http://schemas.microsoft.com/office/powerpoint/2010/main" val="26111093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1.png"/><Relationship Id="rId4" Type="http://schemas.microsoft.com/office/2007/relationships/hdphoto" Target="../media/hdphoto1.wdp"/></Relationships>
</file>

<file path=ppt/slideLayouts/_rels/slideLayout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1.png"/><Relationship Id="rId4" Type="http://schemas.microsoft.com/office/2007/relationships/hdphoto" Target="../media/hdphoto1.wdp"/></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7_Section Header">
    <p:bg>
      <p:bgPr>
        <a:solidFill>
          <a:schemeClr val="tx2"/>
        </a:solidFill>
        <a:effectLst/>
      </p:bgPr>
    </p:bg>
    <p:spTree>
      <p:nvGrpSpPr>
        <p:cNvPr id="1" name=""/>
        <p:cNvGrpSpPr/>
        <p:nvPr/>
      </p:nvGrpSpPr>
      <p:grpSpPr>
        <a:xfrm>
          <a:off x="0" y="0"/>
          <a:ext cx="0" cy="0"/>
          <a:chOff x="0" y="0"/>
          <a:chExt cx="0" cy="0"/>
        </a:xfrm>
      </p:grpSpPr>
      <p:sp>
        <p:nvSpPr>
          <p:cNvPr id="14" name="Rectangle 13"/>
          <p:cNvSpPr/>
          <p:nvPr/>
        </p:nvSpPr>
        <p:spPr>
          <a:xfrm>
            <a:off x="0" y="5753100"/>
            <a:ext cx="9144000" cy="11049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94297" y="869253"/>
            <a:ext cx="7479173" cy="2105341"/>
          </a:xfrm>
          <a:prstGeom prst="rect">
            <a:avLst/>
          </a:prstGeom>
        </p:spPr>
        <p:txBody>
          <a:bodyPr anchor="b">
            <a:noAutofit/>
          </a:bodyPr>
          <a:lstStyle>
            <a:lvl1pPr>
              <a:defRPr sz="5000">
                <a:solidFill>
                  <a:schemeClr val="bg1"/>
                </a:solidFill>
                <a:latin typeface="+mj-lt"/>
                <a:cs typeface="Arial" panose="020B0604020202020204" pitchFamily="34" charset="0"/>
              </a:defRPr>
            </a:lvl1pPr>
          </a:lstStyle>
          <a:p>
            <a:r>
              <a:rPr lang="en-US" dirty="0" smtClean="0"/>
              <a:t>Click to edit Master title style</a:t>
            </a:r>
            <a:endParaRPr lang="en-US"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pic>
        <p:nvPicPr>
          <p:cNvPr id="3" name="Picture 2"/>
          <p:cNvPicPr>
            <a:picLocks noChangeAspect="1"/>
          </p:cNvPicPr>
          <p:nvPr/>
        </p:nvPicPr>
        <p:blipFill>
          <a:blip r:embed="rId3" cstate="print">
            <a:extLst>
              <a:ext uri="{BEBA8EAE-BF5A-486C-A8C5-ECC9F3942E4B}">
                <a14:imgProps xmlns:a14="http://schemas.microsoft.com/office/drawing/2010/main">
                  <a14:imgLayer r:embed="rId4">
                    <a14:imgEffect>
                      <a14:brightnessContrast bright="15000"/>
                    </a14:imgEffect>
                  </a14:imgLayer>
                </a14:imgProps>
              </a:ext>
              <a:ext uri="{28A0092B-C50C-407E-A947-70E740481C1C}">
                <a14:useLocalDpi xmlns:a14="http://schemas.microsoft.com/office/drawing/2010/main" val="0"/>
              </a:ext>
            </a:extLst>
          </a:blip>
          <a:stretch>
            <a:fillRect/>
          </a:stretch>
        </p:blipFill>
        <p:spPr>
          <a:xfrm>
            <a:off x="363085" y="5606894"/>
            <a:ext cx="2088015" cy="1061895"/>
          </a:xfrm>
          <a:prstGeom prst="rect">
            <a:avLst/>
          </a:prstGeom>
        </p:spPr>
      </p:pic>
      <p:sp>
        <p:nvSpPr>
          <p:cNvPr id="9" name="Subtitle 2"/>
          <p:cNvSpPr>
            <a:spLocks noGrp="1"/>
          </p:cNvSpPr>
          <p:nvPr>
            <p:ph type="subTitle" idx="1" hasCustomPrompt="1"/>
          </p:nvPr>
        </p:nvSpPr>
        <p:spPr>
          <a:xfrm>
            <a:off x="594297" y="3075409"/>
            <a:ext cx="4573032" cy="325793"/>
          </a:xfrm>
          <a:prstGeom prst="rect">
            <a:avLst/>
          </a:prstGeom>
        </p:spPr>
        <p:txBody>
          <a:bodyPr tIns="0" bIns="0" anchor="ctr">
            <a:noAutofit/>
          </a:bodyPr>
          <a:lstStyle>
            <a:lvl1pPr marL="0" indent="0" algn="l">
              <a:buNone/>
              <a:defRPr sz="1800" b="1" cap="all" baseline="0">
                <a:solidFill>
                  <a:srgbClr val="74C4D5"/>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Presenter/Author name</a:t>
            </a:r>
            <a:endParaRPr lang="en-US" dirty="0"/>
          </a:p>
        </p:txBody>
      </p:sp>
      <p:sp>
        <p:nvSpPr>
          <p:cNvPr id="12" name="Text Placeholder 9"/>
          <p:cNvSpPr>
            <a:spLocks noGrp="1"/>
          </p:cNvSpPr>
          <p:nvPr>
            <p:ph type="body" sz="quarter" idx="10" hasCustomPrompt="1"/>
          </p:nvPr>
        </p:nvSpPr>
        <p:spPr>
          <a:xfrm>
            <a:off x="594298" y="3415355"/>
            <a:ext cx="4572710" cy="298681"/>
          </a:xfrm>
          <a:prstGeom prst="rect">
            <a:avLst/>
          </a:prstGeom>
        </p:spPr>
        <p:txBody>
          <a:bodyPr tIns="0" bIns="0" anchor="ctr">
            <a:noAutofit/>
          </a:bodyPr>
          <a:lstStyle>
            <a:lvl1pPr marL="0" indent="0">
              <a:buFont typeface="+mj-lt"/>
              <a:buNone/>
              <a:defRPr sz="1600" baseline="0">
                <a:solidFill>
                  <a:srgbClr val="74C4D5"/>
                </a:solidFill>
                <a:latin typeface="+mn-lt"/>
              </a:defRPr>
            </a:lvl1pPr>
            <a:lvl2pPr marL="457200" indent="0">
              <a:buFont typeface="+mj-lt"/>
              <a:buNone/>
              <a:defRPr/>
            </a:lvl2pPr>
            <a:lvl3pPr marL="914400" indent="0">
              <a:buFont typeface="+mj-lt"/>
              <a:buNone/>
              <a:defRPr/>
            </a:lvl3pPr>
            <a:lvl4pPr marL="1371600" indent="0">
              <a:buFont typeface="+mj-lt"/>
              <a:buNone/>
              <a:defRPr/>
            </a:lvl4pPr>
            <a:lvl5pPr marL="1828800" indent="0">
              <a:buFont typeface="+mj-lt"/>
              <a:buNone/>
              <a:defRPr/>
            </a:lvl5pPr>
          </a:lstStyle>
          <a:p>
            <a:pPr lvl="0"/>
            <a:r>
              <a:rPr lang="en-US" dirty="0" smtClean="0"/>
              <a:t>Presenter/Author Title</a:t>
            </a:r>
            <a:endParaRPr lang="en-US" dirty="0"/>
          </a:p>
        </p:txBody>
      </p:sp>
      <p:sp>
        <p:nvSpPr>
          <p:cNvPr id="13" name="Text Placeholder 9"/>
          <p:cNvSpPr>
            <a:spLocks noGrp="1"/>
          </p:cNvSpPr>
          <p:nvPr>
            <p:ph type="body" sz="quarter" idx="11" hasCustomPrompt="1"/>
          </p:nvPr>
        </p:nvSpPr>
        <p:spPr>
          <a:xfrm>
            <a:off x="594298" y="3738236"/>
            <a:ext cx="4572710" cy="222102"/>
          </a:xfrm>
          <a:prstGeom prst="rect">
            <a:avLst/>
          </a:prstGeom>
        </p:spPr>
        <p:txBody>
          <a:bodyPr tIns="0" bIns="0" anchor="ctr">
            <a:noAutofit/>
          </a:bodyPr>
          <a:lstStyle>
            <a:lvl1pPr marL="0" indent="0">
              <a:buFont typeface="+mj-lt"/>
              <a:buNone/>
              <a:defRPr sz="1400" b="1" baseline="0">
                <a:solidFill>
                  <a:schemeClr val="bg1"/>
                </a:solidFill>
                <a:latin typeface="+mj-lt"/>
              </a:defRPr>
            </a:lvl1pPr>
            <a:lvl2pPr marL="457200" indent="0">
              <a:buFont typeface="+mj-lt"/>
              <a:buNone/>
              <a:defRPr/>
            </a:lvl2pPr>
            <a:lvl3pPr marL="914400" indent="0">
              <a:buFont typeface="+mj-lt"/>
              <a:buNone/>
              <a:defRPr/>
            </a:lvl3pPr>
            <a:lvl4pPr marL="1371600" indent="0">
              <a:buFont typeface="+mj-lt"/>
              <a:buNone/>
              <a:defRPr/>
            </a:lvl4pPr>
            <a:lvl5pPr marL="1828800" indent="0">
              <a:buFont typeface="+mj-lt"/>
              <a:buNone/>
              <a:defRPr/>
            </a:lvl5pPr>
          </a:lstStyle>
          <a:p>
            <a:pPr lvl="0"/>
            <a:r>
              <a:rPr lang="en-US" dirty="0" smtClean="0"/>
              <a:t>DAY MONTH, DATE</a:t>
            </a:r>
            <a:endParaRPr lang="en-US" dirty="0"/>
          </a:p>
        </p:txBody>
      </p:sp>
      <p:sp>
        <p:nvSpPr>
          <p:cNvPr id="15" name="Slide Number Placeholder 5"/>
          <p:cNvSpPr>
            <a:spLocks noGrp="1"/>
          </p:cNvSpPr>
          <p:nvPr>
            <p:ph type="sldNum" sz="quarter" idx="4"/>
          </p:nvPr>
        </p:nvSpPr>
        <p:spPr>
          <a:xfrm>
            <a:off x="8237519" y="6358222"/>
            <a:ext cx="615950" cy="365125"/>
          </a:xfrm>
          <a:prstGeom prst="rect">
            <a:avLst/>
          </a:prstGeom>
        </p:spPr>
        <p:txBody>
          <a:bodyPr vert="horz" lIns="91440" tIns="45720" rIns="91440" bIns="45720" rtlCol="0" anchor="ctr"/>
          <a:lstStyle>
            <a:lvl1pPr algn="r">
              <a:defRPr sz="1100" b="1">
                <a:solidFill>
                  <a:schemeClr val="bg1"/>
                </a:solidFill>
              </a:defRPr>
            </a:lvl1pPr>
          </a:lstStyle>
          <a:p>
            <a:fld id="{25C4F4D4-6F9F-4101-B420-EAE9BABB75B0}" type="slidenum">
              <a:rPr lang="en-US" smtClean="0"/>
              <a:pPr/>
              <a:t>‹#›</a:t>
            </a:fld>
            <a:endParaRPr lang="en-US" dirty="0"/>
          </a:p>
        </p:txBody>
      </p:sp>
      <p:sp>
        <p:nvSpPr>
          <p:cNvPr id="10" name="Rectangle 9"/>
          <p:cNvSpPr/>
          <p:nvPr userDrawn="1"/>
        </p:nvSpPr>
        <p:spPr>
          <a:xfrm>
            <a:off x="0" y="6369538"/>
            <a:ext cx="455897" cy="4884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pic>
        <p:nvPicPr>
          <p:cNvPr id="17" name="Picture 16"/>
          <p:cNvPicPr>
            <a:picLocks noChangeAspect="1"/>
          </p:cNvPicPr>
          <p:nvPr userDrawn="1"/>
        </p:nvPicPr>
        <p:blipFill>
          <a:blip r:embed="rId5"/>
          <a:stretch>
            <a:fillRect/>
          </a:stretch>
        </p:blipFill>
        <p:spPr>
          <a:xfrm>
            <a:off x="625117" y="5833853"/>
            <a:ext cx="1822681" cy="597840"/>
          </a:xfrm>
          <a:prstGeom prst="rect">
            <a:avLst/>
          </a:prstGeom>
        </p:spPr>
      </p:pic>
    </p:spTree>
    <p:extLst>
      <p:ext uri="{BB962C8B-B14F-4D97-AF65-F5344CB8AC3E}">
        <p14:creationId xmlns:p14="http://schemas.microsoft.com/office/powerpoint/2010/main" val="34890276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tx2"/>
        </a:solidFill>
        <a:effectLst/>
      </p:bgPr>
    </p:bg>
    <p:spTree>
      <p:nvGrpSpPr>
        <p:cNvPr id="1" name=""/>
        <p:cNvGrpSpPr/>
        <p:nvPr/>
      </p:nvGrpSpPr>
      <p:grpSpPr>
        <a:xfrm>
          <a:off x="0" y="0"/>
          <a:ext cx="0" cy="0"/>
          <a:chOff x="0" y="0"/>
          <a:chExt cx="0" cy="0"/>
        </a:xfrm>
      </p:grpSpPr>
      <p:sp>
        <p:nvSpPr>
          <p:cNvPr id="7" name="Rectangle 6"/>
          <p:cNvSpPr/>
          <p:nvPr/>
        </p:nvSpPr>
        <p:spPr>
          <a:xfrm>
            <a:off x="0" y="5753100"/>
            <a:ext cx="9144000" cy="11049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2" cstate="print">
            <a:extLst>
              <a:ext uri="{BEBA8EAE-BF5A-486C-A8C5-ECC9F3942E4B}">
                <a14:imgProps xmlns:a14="http://schemas.microsoft.com/office/drawing/2010/main">
                  <a14:imgLayer r:embed="rId3">
                    <a14:imgEffect>
                      <a14:brightnessContrast bright="15000"/>
                    </a14:imgEffect>
                  </a14:imgLayer>
                </a14:imgProps>
              </a:ext>
              <a:ext uri="{28A0092B-C50C-407E-A947-70E740481C1C}">
                <a14:useLocalDpi xmlns:a14="http://schemas.microsoft.com/office/drawing/2010/main" val="0"/>
              </a:ext>
            </a:extLst>
          </a:blip>
          <a:stretch>
            <a:fillRect/>
          </a:stretch>
        </p:blipFill>
        <p:spPr>
          <a:xfrm>
            <a:off x="2356985" y="2480305"/>
            <a:ext cx="3730859" cy="1897391"/>
          </a:xfrm>
          <a:prstGeom prst="rect">
            <a:avLst/>
          </a:prstGeom>
        </p:spPr>
      </p:pic>
      <p:sp>
        <p:nvSpPr>
          <p:cNvPr id="4" name="Slide Number Placeholder 5"/>
          <p:cNvSpPr>
            <a:spLocks noGrp="1"/>
          </p:cNvSpPr>
          <p:nvPr>
            <p:ph type="sldNum" sz="quarter" idx="4"/>
          </p:nvPr>
        </p:nvSpPr>
        <p:spPr>
          <a:xfrm>
            <a:off x="8237519" y="6358222"/>
            <a:ext cx="615950" cy="365125"/>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
        <p:nvSpPr>
          <p:cNvPr id="6" name="Rectangle 5"/>
          <p:cNvSpPr/>
          <p:nvPr userDrawn="1"/>
        </p:nvSpPr>
        <p:spPr>
          <a:xfrm>
            <a:off x="0" y="6284872"/>
            <a:ext cx="514513" cy="57312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BEBA8EAE-BF5A-486C-A8C5-ECC9F3942E4B}">
                <a14:imgProps xmlns:a14="http://schemas.microsoft.com/office/drawing/2010/main">
                  <a14:imgLayer r:embed="rId3">
                    <a14:imgEffect>
                      <a14:brightnessContrast bright="15000"/>
                    </a14:imgEffect>
                  </a14:imgLayer>
                </a14:imgProps>
              </a:ext>
              <a:ext uri="{28A0092B-C50C-407E-A947-70E740481C1C}">
                <a14:useLocalDpi xmlns:a14="http://schemas.microsoft.com/office/drawing/2010/main" val="0"/>
              </a:ext>
            </a:extLst>
          </a:blip>
          <a:stretch>
            <a:fillRect/>
          </a:stretch>
        </p:blipFill>
        <p:spPr>
          <a:xfrm>
            <a:off x="2356985" y="2480305"/>
            <a:ext cx="3730859" cy="1897391"/>
          </a:xfrm>
          <a:prstGeom prst="rect">
            <a:avLst/>
          </a:prstGeom>
        </p:spPr>
      </p:pic>
    </p:spTree>
    <p:extLst>
      <p:ext uri="{BB962C8B-B14F-4D97-AF65-F5344CB8AC3E}">
        <p14:creationId xmlns:p14="http://schemas.microsoft.com/office/powerpoint/2010/main" val="233461824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33484"/>
            <a:ext cx="7886700" cy="958232"/>
          </a:xfrm>
        </p:spPr>
        <p:txBody>
          <a:bodyPr anchor="ctr" anchorCtr="0"/>
          <a:lstStyle/>
          <a:p>
            <a:r>
              <a:rPr lang="en-US" smtClean="0"/>
              <a:t>Click to edit Master title style</a:t>
            </a:r>
            <a:endParaRPr lang="en-US" dirty="0"/>
          </a:p>
        </p:txBody>
      </p:sp>
      <p:sp>
        <p:nvSpPr>
          <p:cNvPr id="7" name="Content Placeholder 6"/>
          <p:cNvSpPr>
            <a:spLocks noGrp="1"/>
          </p:cNvSpPr>
          <p:nvPr>
            <p:ph sz="quarter" idx="12"/>
          </p:nvPr>
        </p:nvSpPr>
        <p:spPr>
          <a:xfrm>
            <a:off x="628650" y="1291716"/>
            <a:ext cx="7886700" cy="4896813"/>
          </a:xfrm>
        </p:spPr>
        <p:txBody>
          <a:bodyPr/>
          <a:lstStyle>
            <a:lvl1pPr marL="274320" indent="-274320">
              <a:buClr>
                <a:schemeClr val="tx2"/>
              </a:buClr>
              <a:buFont typeface="Wingdings" panose="05000000000000000000" pitchFamily="2" charset="2"/>
              <a:buChar char="§"/>
              <a:defRPr/>
            </a:lvl1pPr>
            <a:lvl2pPr marL="548640" indent="-274320">
              <a:buClr>
                <a:schemeClr val="accent2"/>
              </a:buClr>
              <a:buFont typeface="Wingdings" panose="05000000000000000000" pitchFamily="2" charset="2"/>
              <a:buChar char="§"/>
              <a:defRPr/>
            </a:lvl2pPr>
            <a:lvl3pPr marL="822960" indent="-274320">
              <a:buClr>
                <a:schemeClr val="accent6"/>
              </a:buClr>
              <a:defRPr/>
            </a:lvl3pPr>
            <a:lvl4pPr marL="1097280" indent="-274320">
              <a:buClr>
                <a:schemeClr val="accent5"/>
              </a:buClr>
              <a:defRPr/>
            </a:lvl4pPr>
            <a:lvl5pPr marL="1371600" indent="-274320">
              <a:buClr>
                <a:schemeClr val="accent3"/>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2"/>
          </p:nvPr>
        </p:nvSpPr>
        <p:spPr>
          <a:xfrm>
            <a:off x="6176944" y="6358222"/>
            <a:ext cx="2057400" cy="365125"/>
          </a:xfrm>
          <a:prstGeom prst="rect">
            <a:avLst/>
          </a:prstGeom>
        </p:spPr>
        <p:txBody>
          <a:bodyPr vert="horz" lIns="91440" tIns="45720" rIns="91440" bIns="45720" rtlCol="0" anchor="ctr"/>
          <a:lstStyle>
            <a:lvl1pPr algn="r">
              <a:defRPr sz="1100">
                <a:solidFill>
                  <a:schemeClr val="bg1"/>
                </a:solidFill>
              </a:defRPr>
            </a:lvl1pPr>
          </a:lstStyle>
          <a:p>
            <a:fld id="{7D07E226-CA53-49CD-B566-39F9CEEA36C7}" type="datetime1">
              <a:rPr lang="en-US" smtClean="0"/>
              <a:pPr/>
              <a:t>5/27/2016</a:t>
            </a:fld>
            <a:endParaRPr lang="en-US" dirty="0"/>
          </a:p>
        </p:txBody>
      </p:sp>
      <p:sp>
        <p:nvSpPr>
          <p:cNvPr id="8" name="Slide Number Placeholder 5"/>
          <p:cNvSpPr>
            <a:spLocks noGrp="1"/>
          </p:cNvSpPr>
          <p:nvPr>
            <p:ph type="sldNum" sz="quarter" idx="4"/>
          </p:nvPr>
        </p:nvSpPr>
        <p:spPr>
          <a:xfrm>
            <a:off x="8237519" y="6358222"/>
            <a:ext cx="615950" cy="365125"/>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Tree>
    <p:extLst>
      <p:ext uri="{BB962C8B-B14F-4D97-AF65-F5344CB8AC3E}">
        <p14:creationId xmlns:p14="http://schemas.microsoft.com/office/powerpoint/2010/main" val="244123871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6C63D0-3CCC-4B84-9B65-8F16F54F2102}" type="datetimeFigureOut">
              <a:rPr lang="en-US" smtClean="0"/>
              <a:t>5/27/2016</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5DDBAD6C-73A5-41DA-8380-8265BE8E8E61}" type="slidenum">
              <a:rPr lang="en-US" smtClean="0"/>
              <a:t>‹#›</a:t>
            </a:fld>
            <a:endParaRPr lang="en-US" dirty="0"/>
          </a:p>
        </p:txBody>
      </p:sp>
    </p:spTree>
    <p:extLst>
      <p:ext uri="{BB962C8B-B14F-4D97-AF65-F5344CB8AC3E}">
        <p14:creationId xmlns:p14="http://schemas.microsoft.com/office/powerpoint/2010/main" val="2932639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smtClean="0"/>
              <a:t>Click to edit Master title style</a:t>
            </a:r>
            <a:endParaRPr lang="en-US" dirty="0"/>
          </a:p>
        </p:txBody>
      </p:sp>
      <p:sp>
        <p:nvSpPr>
          <p:cNvPr id="7" name="Content Placeholder 6"/>
          <p:cNvSpPr>
            <a:spLocks noGrp="1"/>
          </p:cNvSpPr>
          <p:nvPr>
            <p:ph sz="quarter" idx="12"/>
          </p:nvPr>
        </p:nvSpPr>
        <p:spPr>
          <a:xfrm>
            <a:off x="628650" y="1621229"/>
            <a:ext cx="7886700" cy="4213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3"/>
          <p:cNvSpPr>
            <a:spLocks noGrp="1"/>
          </p:cNvSpPr>
          <p:nvPr>
            <p:ph type="dt" sz="half" idx="2"/>
          </p:nvPr>
        </p:nvSpPr>
        <p:spPr>
          <a:xfrm>
            <a:off x="6176944" y="6493649"/>
            <a:ext cx="2057400" cy="365125"/>
          </a:xfrm>
          <a:prstGeom prst="rect">
            <a:avLst/>
          </a:prstGeom>
        </p:spPr>
        <p:txBody>
          <a:bodyPr vert="horz" lIns="91440" tIns="45720" rIns="91440" bIns="45720" rtlCol="0" anchor="ctr"/>
          <a:lstStyle>
            <a:lvl1pPr algn="r">
              <a:defRPr sz="1100">
                <a:solidFill>
                  <a:schemeClr val="bg1"/>
                </a:solidFill>
              </a:defRPr>
            </a:lvl1pPr>
          </a:lstStyle>
          <a:p>
            <a:fld id="{7D07E226-CA53-49CD-B566-39F9CEEA36C7}" type="datetime1">
              <a:rPr lang="en-US" smtClean="0"/>
              <a:pPr/>
              <a:t>5/27/2016</a:t>
            </a:fld>
            <a:endParaRPr lang="en-US" dirty="0"/>
          </a:p>
        </p:txBody>
      </p:sp>
      <p:sp>
        <p:nvSpPr>
          <p:cNvPr id="10" name="Slide Number Placeholder 5"/>
          <p:cNvSpPr>
            <a:spLocks noGrp="1"/>
          </p:cNvSpPr>
          <p:nvPr>
            <p:ph type="sldNum" sz="quarter" idx="4"/>
          </p:nvPr>
        </p:nvSpPr>
        <p:spPr>
          <a:xfrm>
            <a:off x="8237519" y="6493649"/>
            <a:ext cx="615950" cy="365125"/>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Tree>
    <p:extLst>
      <p:ext uri="{BB962C8B-B14F-4D97-AF65-F5344CB8AC3E}">
        <p14:creationId xmlns:p14="http://schemas.microsoft.com/office/powerpoint/2010/main" val="288913433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Basic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33484"/>
            <a:ext cx="7886700" cy="958232"/>
          </a:xfrm>
        </p:spPr>
        <p:txBody>
          <a:bodyPr anchor="b" anchorCtr="0"/>
          <a:lstStyle/>
          <a:p>
            <a:r>
              <a:rPr lang="en-US" smtClean="0"/>
              <a:t>Click to edit Master title style</a:t>
            </a:r>
            <a:endParaRPr lang="en-US" dirty="0"/>
          </a:p>
        </p:txBody>
      </p:sp>
      <p:sp>
        <p:nvSpPr>
          <p:cNvPr id="7" name="Content Placeholder 6"/>
          <p:cNvSpPr>
            <a:spLocks noGrp="1"/>
          </p:cNvSpPr>
          <p:nvPr>
            <p:ph sz="quarter" idx="12"/>
          </p:nvPr>
        </p:nvSpPr>
        <p:spPr>
          <a:xfrm>
            <a:off x="628650" y="1291716"/>
            <a:ext cx="7886700" cy="4896813"/>
          </a:xfrm>
        </p:spPr>
        <p:txBody>
          <a:bodyPr/>
          <a:lstStyle>
            <a:lvl1pPr marL="274320" indent="-274320">
              <a:buClr>
                <a:schemeClr val="tx2"/>
              </a:buClr>
              <a:buFont typeface="Wingdings" panose="05000000000000000000" pitchFamily="2" charset="2"/>
              <a:buChar char="§"/>
              <a:defRPr/>
            </a:lvl1pPr>
            <a:lvl2pPr marL="548640" indent="-274320">
              <a:buClr>
                <a:schemeClr val="accent2"/>
              </a:buClr>
              <a:buFont typeface="Wingdings" panose="05000000000000000000" pitchFamily="2" charset="2"/>
              <a:buChar char="§"/>
              <a:defRPr/>
            </a:lvl2pPr>
            <a:lvl3pPr marL="822960" indent="-274320">
              <a:buClr>
                <a:schemeClr val="accent6"/>
              </a:buClr>
              <a:defRPr/>
            </a:lvl3pPr>
            <a:lvl4pPr marL="1097280" indent="-274320">
              <a:buClr>
                <a:schemeClr val="accent5"/>
              </a:buClr>
              <a:defRPr/>
            </a:lvl4pPr>
            <a:lvl5pPr marL="1371600" indent="-274320">
              <a:buClr>
                <a:schemeClr val="accent3"/>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4"/>
          </p:nvPr>
        </p:nvSpPr>
        <p:spPr>
          <a:xfrm>
            <a:off x="8237519" y="6358222"/>
            <a:ext cx="615950" cy="365125"/>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Tree>
    <p:extLst>
      <p:ext uri="{BB962C8B-B14F-4D97-AF65-F5344CB8AC3E}">
        <p14:creationId xmlns:p14="http://schemas.microsoft.com/office/powerpoint/2010/main" val="35803401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side-by-side">
    <p:spTree>
      <p:nvGrpSpPr>
        <p:cNvPr id="1" name=""/>
        <p:cNvGrpSpPr/>
        <p:nvPr/>
      </p:nvGrpSpPr>
      <p:grpSpPr>
        <a:xfrm>
          <a:off x="0" y="0"/>
          <a:ext cx="0" cy="0"/>
          <a:chOff x="0" y="0"/>
          <a:chExt cx="0" cy="0"/>
        </a:xfrm>
      </p:grpSpPr>
      <p:sp>
        <p:nvSpPr>
          <p:cNvPr id="2" name="Title 1"/>
          <p:cNvSpPr>
            <a:spLocks noGrp="1"/>
          </p:cNvSpPr>
          <p:nvPr>
            <p:ph type="title"/>
          </p:nvPr>
        </p:nvSpPr>
        <p:spPr>
          <a:xfrm>
            <a:off x="628650" y="333484"/>
            <a:ext cx="7886700" cy="958232"/>
          </a:xfrm>
        </p:spPr>
        <p:txBody>
          <a:bodyPr anchor="b" anchorCtr="0"/>
          <a:lstStyle/>
          <a:p>
            <a:r>
              <a:rPr lang="en-US" smtClean="0"/>
              <a:t>Click to edit Master title style</a:t>
            </a:r>
            <a:endParaRPr lang="en-US" dirty="0"/>
          </a:p>
        </p:txBody>
      </p:sp>
      <p:sp>
        <p:nvSpPr>
          <p:cNvPr id="7" name="Content Placeholder 6"/>
          <p:cNvSpPr>
            <a:spLocks noGrp="1"/>
          </p:cNvSpPr>
          <p:nvPr>
            <p:ph sz="quarter" idx="12"/>
          </p:nvPr>
        </p:nvSpPr>
        <p:spPr>
          <a:xfrm>
            <a:off x="628650" y="1291716"/>
            <a:ext cx="3825904" cy="4896813"/>
          </a:xfrm>
        </p:spPr>
        <p:txBody>
          <a:bodyPr/>
          <a:lstStyle>
            <a:lvl1pPr marL="274320" indent="-274320">
              <a:buClr>
                <a:schemeClr val="tx2"/>
              </a:buClr>
              <a:buFont typeface="Wingdings" panose="05000000000000000000" pitchFamily="2" charset="2"/>
              <a:buChar char="§"/>
              <a:defRPr/>
            </a:lvl1pPr>
            <a:lvl2pPr marL="548640" indent="-274320">
              <a:buClr>
                <a:schemeClr val="accent2"/>
              </a:buClr>
              <a:buFont typeface="Wingdings" panose="05000000000000000000" pitchFamily="2" charset="2"/>
              <a:buChar char="§"/>
              <a:defRPr/>
            </a:lvl2pPr>
            <a:lvl3pPr marL="822960" indent="-274320">
              <a:buClr>
                <a:schemeClr val="accent6"/>
              </a:buClr>
              <a:defRPr/>
            </a:lvl3pPr>
            <a:lvl4pPr marL="1097280" indent="-274320">
              <a:buClr>
                <a:schemeClr val="accent5"/>
              </a:buClr>
              <a:defRPr/>
            </a:lvl4pPr>
            <a:lvl5pPr marL="1371600" indent="-274320">
              <a:buClr>
                <a:schemeClr val="accent3"/>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4"/>
          </p:nvPr>
        </p:nvSpPr>
        <p:spPr>
          <a:xfrm>
            <a:off x="8237519" y="6358222"/>
            <a:ext cx="615950" cy="365125"/>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
        <p:nvSpPr>
          <p:cNvPr id="9" name="Content Placeholder 6"/>
          <p:cNvSpPr>
            <a:spLocks noGrp="1"/>
          </p:cNvSpPr>
          <p:nvPr>
            <p:ph sz="quarter" idx="13"/>
          </p:nvPr>
        </p:nvSpPr>
        <p:spPr>
          <a:xfrm>
            <a:off x="4689446" y="1291715"/>
            <a:ext cx="3825904" cy="4896813"/>
          </a:xfrm>
        </p:spPr>
        <p:txBody>
          <a:bodyPr/>
          <a:lstStyle>
            <a:lvl1pPr marL="274320" indent="-274320">
              <a:buClr>
                <a:schemeClr val="tx2"/>
              </a:buClr>
              <a:buFont typeface="Wingdings" panose="05000000000000000000" pitchFamily="2" charset="2"/>
              <a:buChar char="§"/>
              <a:defRPr/>
            </a:lvl1pPr>
            <a:lvl2pPr marL="548640" indent="-274320">
              <a:buClr>
                <a:schemeClr val="accent2"/>
              </a:buClr>
              <a:buFont typeface="Wingdings" panose="05000000000000000000" pitchFamily="2" charset="2"/>
              <a:buChar char="§"/>
              <a:defRPr/>
            </a:lvl2pPr>
            <a:lvl3pPr marL="822960" indent="-274320">
              <a:buClr>
                <a:schemeClr val="accent6"/>
              </a:buClr>
              <a:defRPr/>
            </a:lvl3pPr>
            <a:lvl4pPr marL="1097280" indent="-274320">
              <a:buClr>
                <a:schemeClr val="accent5"/>
              </a:buClr>
              <a:defRPr/>
            </a:lvl4pPr>
            <a:lvl5pPr marL="1371600" indent="-274320">
              <a:buClr>
                <a:schemeClr val="accent3"/>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98936383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5_Info_Graphic">
    <p:spTree>
      <p:nvGrpSpPr>
        <p:cNvPr id="1" name=""/>
        <p:cNvGrpSpPr/>
        <p:nvPr/>
      </p:nvGrpSpPr>
      <p:grpSpPr>
        <a:xfrm>
          <a:off x="0" y="0"/>
          <a:ext cx="0" cy="0"/>
          <a:chOff x="0" y="0"/>
          <a:chExt cx="0" cy="0"/>
        </a:xfrm>
      </p:grpSpPr>
      <p:sp>
        <p:nvSpPr>
          <p:cNvPr id="2" name="Title 1"/>
          <p:cNvSpPr>
            <a:spLocks noGrp="1"/>
          </p:cNvSpPr>
          <p:nvPr>
            <p:ph type="title"/>
          </p:nvPr>
        </p:nvSpPr>
        <p:spPr>
          <a:xfrm>
            <a:off x="628650" y="333484"/>
            <a:ext cx="7886700" cy="958232"/>
          </a:xfrm>
        </p:spPr>
        <p:txBody>
          <a:bodyPr anchor="b" anchorCtr="0"/>
          <a:lstStyle/>
          <a:p>
            <a:r>
              <a:rPr lang="en-US" smtClean="0"/>
              <a:t>Click to edit Master title style</a:t>
            </a:r>
            <a:endParaRPr lang="en-US" dirty="0"/>
          </a:p>
        </p:txBody>
      </p:sp>
      <p:sp>
        <p:nvSpPr>
          <p:cNvPr id="8" name="Slide Number Placeholder 5"/>
          <p:cNvSpPr>
            <a:spLocks noGrp="1"/>
          </p:cNvSpPr>
          <p:nvPr>
            <p:ph type="sldNum" sz="quarter" idx="4"/>
          </p:nvPr>
        </p:nvSpPr>
        <p:spPr>
          <a:xfrm>
            <a:off x="8237519" y="6358222"/>
            <a:ext cx="615950" cy="365125"/>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
        <p:nvSpPr>
          <p:cNvPr id="4" name="Chart Placeholder 3"/>
          <p:cNvSpPr>
            <a:spLocks noGrp="1"/>
          </p:cNvSpPr>
          <p:nvPr>
            <p:ph type="chart" sz="quarter" idx="10"/>
          </p:nvPr>
        </p:nvSpPr>
        <p:spPr>
          <a:xfrm>
            <a:off x="1371600" y="1767569"/>
            <a:ext cx="6400800" cy="4114800"/>
          </a:xfrm>
        </p:spPr>
        <p:txBody>
          <a:bodyPr/>
          <a:lstStyle/>
          <a:p>
            <a:r>
              <a:rPr lang="en-US" dirty="0" smtClean="0"/>
              <a:t>Click icon to add chart</a:t>
            </a:r>
            <a:endParaRPr lang="en-US" dirty="0"/>
          </a:p>
        </p:txBody>
      </p:sp>
    </p:spTree>
    <p:extLst>
      <p:ext uri="{BB962C8B-B14F-4D97-AF65-F5344CB8AC3E}">
        <p14:creationId xmlns:p14="http://schemas.microsoft.com/office/powerpoint/2010/main" val="11908193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6_Cited_Quote">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8237519" y="6358222"/>
            <a:ext cx="615950" cy="365125"/>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
        <p:nvSpPr>
          <p:cNvPr id="4" name="Text Placeholder 3"/>
          <p:cNvSpPr>
            <a:spLocks noGrp="1"/>
          </p:cNvSpPr>
          <p:nvPr>
            <p:ph type="body" sz="quarter" idx="10" hasCustomPrompt="1"/>
          </p:nvPr>
        </p:nvSpPr>
        <p:spPr>
          <a:xfrm>
            <a:off x="995680" y="1107123"/>
            <a:ext cx="7132320" cy="4023677"/>
          </a:xfrm>
        </p:spPr>
        <p:txBody>
          <a:bodyPr>
            <a:normAutofit/>
          </a:bodyPr>
          <a:lstStyle>
            <a:lvl1pPr marL="0" indent="0">
              <a:buNone/>
              <a:defRPr sz="4400" i="1"/>
            </a:lvl1pPr>
          </a:lstStyle>
          <a:p>
            <a:pPr lvl="0"/>
            <a:r>
              <a:rPr lang="en-US" i="1" dirty="0" smtClean="0"/>
              <a:t>Quoted text</a:t>
            </a:r>
            <a:endParaRPr lang="en-US" dirty="0"/>
          </a:p>
        </p:txBody>
      </p:sp>
      <p:sp>
        <p:nvSpPr>
          <p:cNvPr id="9" name="TextBox 8"/>
          <p:cNvSpPr txBox="1"/>
          <p:nvPr/>
        </p:nvSpPr>
        <p:spPr>
          <a:xfrm>
            <a:off x="375920" y="467360"/>
            <a:ext cx="838200" cy="2215991"/>
          </a:xfrm>
          <a:prstGeom prst="rect">
            <a:avLst/>
          </a:prstGeom>
          <a:noFill/>
        </p:spPr>
        <p:txBody>
          <a:bodyPr wrap="square" rtlCol="0">
            <a:spAutoFit/>
          </a:bodyPr>
          <a:lstStyle/>
          <a:p>
            <a:r>
              <a:rPr lang="en-US" sz="13800" dirty="0" smtClean="0">
                <a:solidFill>
                  <a:schemeClr val="accent5"/>
                </a:solidFill>
                <a:latin typeface="Bookman Old Style" panose="02050604050505020204" pitchFamily="18" charset="0"/>
              </a:rPr>
              <a:t>“</a:t>
            </a:r>
            <a:endParaRPr lang="en-US" sz="13800" dirty="0">
              <a:solidFill>
                <a:schemeClr val="accent5"/>
              </a:solidFill>
              <a:latin typeface="Bookman Old Style" panose="02050604050505020204" pitchFamily="18" charset="0"/>
            </a:endParaRPr>
          </a:p>
        </p:txBody>
      </p:sp>
      <p:sp>
        <p:nvSpPr>
          <p:cNvPr id="11" name="TextBox 10"/>
          <p:cNvSpPr txBox="1"/>
          <p:nvPr/>
        </p:nvSpPr>
        <p:spPr>
          <a:xfrm flipV="1">
            <a:off x="7511079" y="2914809"/>
            <a:ext cx="838200" cy="2215991"/>
          </a:xfrm>
          <a:prstGeom prst="rect">
            <a:avLst/>
          </a:prstGeom>
          <a:noFill/>
        </p:spPr>
        <p:txBody>
          <a:bodyPr wrap="square" rtlCol="0">
            <a:spAutoFit/>
          </a:bodyPr>
          <a:lstStyle/>
          <a:p>
            <a:r>
              <a:rPr lang="en-US" sz="13800" dirty="0" smtClean="0">
                <a:solidFill>
                  <a:schemeClr val="accent5"/>
                </a:solidFill>
                <a:latin typeface="Bookman Old Style" panose="02050604050505020204" pitchFamily="18" charset="0"/>
              </a:rPr>
              <a:t>“</a:t>
            </a:r>
            <a:endParaRPr lang="en-US" sz="13800" dirty="0">
              <a:solidFill>
                <a:schemeClr val="accent5"/>
              </a:solidFill>
              <a:latin typeface="Bookman Old Style" panose="02050604050505020204" pitchFamily="18" charset="0"/>
            </a:endParaRPr>
          </a:p>
        </p:txBody>
      </p:sp>
      <p:sp>
        <p:nvSpPr>
          <p:cNvPr id="6" name="TextBox 5"/>
          <p:cNvSpPr txBox="1"/>
          <p:nvPr/>
        </p:nvSpPr>
        <p:spPr>
          <a:xfrm>
            <a:off x="995680" y="5130800"/>
            <a:ext cx="4297680" cy="369332"/>
          </a:xfrm>
          <a:prstGeom prst="rect">
            <a:avLst/>
          </a:prstGeom>
          <a:noFill/>
        </p:spPr>
        <p:txBody>
          <a:bodyPr wrap="square" rtlCol="0">
            <a:spAutoFit/>
          </a:bodyPr>
          <a:lstStyle/>
          <a:p>
            <a:r>
              <a:rPr lang="en-US" b="1" dirty="0" smtClean="0">
                <a:solidFill>
                  <a:schemeClr val="accent5"/>
                </a:solidFill>
                <a:latin typeface="Arial" panose="020B0604020202020204" pitchFamily="34" charset="0"/>
                <a:cs typeface="Arial" panose="020B0604020202020204" pitchFamily="34" charset="0"/>
              </a:rPr>
              <a:t>AUTHOR,</a:t>
            </a:r>
            <a:r>
              <a:rPr lang="en-US" b="1" baseline="0" dirty="0" smtClean="0">
                <a:solidFill>
                  <a:schemeClr val="accent5"/>
                </a:solidFill>
                <a:latin typeface="Arial" panose="020B0604020202020204" pitchFamily="34" charset="0"/>
                <a:cs typeface="Arial" panose="020B0604020202020204" pitchFamily="34" charset="0"/>
              </a:rPr>
              <a:t> SOURCE, YYYY</a:t>
            </a:r>
            <a:endParaRPr lang="en-US" b="1" dirty="0">
              <a:solidFill>
                <a:schemeClr val="accent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32324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5_Section Header">
    <p:bg>
      <p:bgPr>
        <a:solidFill>
          <a:schemeClr val="tx2"/>
        </a:solidFill>
        <a:effectLst/>
      </p:bgPr>
    </p:bg>
    <p:spTree>
      <p:nvGrpSpPr>
        <p:cNvPr id="1" name=""/>
        <p:cNvGrpSpPr/>
        <p:nvPr/>
      </p:nvGrpSpPr>
      <p:grpSpPr>
        <a:xfrm>
          <a:off x="0" y="0"/>
          <a:ext cx="0" cy="0"/>
          <a:chOff x="0" y="0"/>
          <a:chExt cx="0" cy="0"/>
        </a:xfrm>
      </p:grpSpPr>
      <p:sp>
        <p:nvSpPr>
          <p:cNvPr id="14" name="Rectangle 13"/>
          <p:cNvSpPr/>
          <p:nvPr/>
        </p:nvSpPr>
        <p:spPr>
          <a:xfrm>
            <a:off x="0" y="5753100"/>
            <a:ext cx="9144000" cy="11049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40507" y="1270000"/>
            <a:ext cx="7479173" cy="2105341"/>
          </a:xfrm>
          <a:prstGeom prst="rect">
            <a:avLst/>
          </a:prstGeom>
        </p:spPr>
        <p:txBody>
          <a:bodyPr anchor="b">
            <a:noAutofit/>
          </a:bodyPr>
          <a:lstStyle>
            <a:lvl1pPr algn="l" defTabSz="914400" rtl="0" eaLnBrk="1" latinLnBrk="0" hangingPunct="1">
              <a:lnSpc>
                <a:spcPct val="90000"/>
              </a:lnSpc>
              <a:spcBef>
                <a:spcPct val="0"/>
              </a:spcBef>
              <a:buNone/>
              <a:defRPr lang="en-US" sz="5000" b="0" kern="1200" dirty="0">
                <a:solidFill>
                  <a:schemeClr val="bg1"/>
                </a:solidFill>
                <a:latin typeface="+mj-lt"/>
                <a:ea typeface="+mj-ea"/>
                <a:cs typeface="Arial" panose="020B0604020202020204" pitchFamily="34" charset="0"/>
              </a:defRPr>
            </a:lvl1pPr>
          </a:lstStyle>
          <a:p>
            <a:r>
              <a:rPr lang="en-US" dirty="0" smtClean="0"/>
              <a:t>Click to edit Master title style</a:t>
            </a:r>
            <a:endParaRPr lang="en-US"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brightnessContrast bright="15000"/>
                    </a14:imgEffect>
                  </a14:imgLayer>
                </a14:imgProps>
              </a:ext>
              <a:ext uri="{28A0092B-C50C-407E-A947-70E740481C1C}">
                <a14:useLocalDpi xmlns:a14="http://schemas.microsoft.com/office/drawing/2010/main" val="0"/>
              </a:ext>
            </a:extLst>
          </a:blip>
          <a:stretch>
            <a:fillRect/>
          </a:stretch>
        </p:blipFill>
        <p:spPr>
          <a:xfrm>
            <a:off x="363085" y="5606894"/>
            <a:ext cx="2088015" cy="1061895"/>
          </a:xfrm>
          <a:prstGeom prst="rect">
            <a:avLst/>
          </a:prstGeom>
        </p:spPr>
      </p:pic>
      <p:sp>
        <p:nvSpPr>
          <p:cNvPr id="7" name="Slide Number Placeholder 5"/>
          <p:cNvSpPr>
            <a:spLocks noGrp="1"/>
          </p:cNvSpPr>
          <p:nvPr>
            <p:ph type="sldNum" sz="quarter" idx="4"/>
          </p:nvPr>
        </p:nvSpPr>
        <p:spPr>
          <a:xfrm>
            <a:off x="8237519" y="6358222"/>
            <a:ext cx="615950" cy="365125"/>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
        <p:nvSpPr>
          <p:cNvPr id="8" name="Rectangle 7"/>
          <p:cNvSpPr/>
          <p:nvPr userDrawn="1"/>
        </p:nvSpPr>
        <p:spPr>
          <a:xfrm>
            <a:off x="0" y="6395590"/>
            <a:ext cx="416822" cy="46241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pic>
        <p:nvPicPr>
          <p:cNvPr id="10" name="Picture 9"/>
          <p:cNvPicPr>
            <a:picLocks noChangeAspect="1"/>
          </p:cNvPicPr>
          <p:nvPr userDrawn="1"/>
        </p:nvPicPr>
        <p:blipFill>
          <a:blip r:embed="rId5"/>
          <a:stretch>
            <a:fillRect/>
          </a:stretch>
        </p:blipFill>
        <p:spPr>
          <a:xfrm>
            <a:off x="625117" y="5833853"/>
            <a:ext cx="1822681" cy="597840"/>
          </a:xfrm>
          <a:prstGeom prst="rect">
            <a:avLst/>
          </a:prstGeom>
        </p:spPr>
      </p:pic>
    </p:spTree>
    <p:extLst>
      <p:ext uri="{BB962C8B-B14F-4D97-AF65-F5344CB8AC3E}">
        <p14:creationId xmlns:p14="http://schemas.microsoft.com/office/powerpoint/2010/main" val="60531224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6_Section Header">
    <p:bg>
      <p:bgPr>
        <a:solidFill>
          <a:schemeClr val="accent4"/>
        </a:solidFill>
        <a:effectLst/>
      </p:bgPr>
    </p:bg>
    <p:spTree>
      <p:nvGrpSpPr>
        <p:cNvPr id="1" name=""/>
        <p:cNvGrpSpPr/>
        <p:nvPr/>
      </p:nvGrpSpPr>
      <p:grpSpPr>
        <a:xfrm>
          <a:off x="0" y="0"/>
          <a:ext cx="0" cy="0"/>
          <a:chOff x="0" y="0"/>
          <a:chExt cx="0" cy="0"/>
        </a:xfrm>
      </p:grpSpPr>
      <p:sp>
        <p:nvSpPr>
          <p:cNvPr id="14" name="Rectangle 13"/>
          <p:cNvSpPr/>
          <p:nvPr/>
        </p:nvSpPr>
        <p:spPr>
          <a:xfrm>
            <a:off x="0" y="5753100"/>
            <a:ext cx="9144000" cy="11049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40507" y="1270000"/>
            <a:ext cx="7479173" cy="2105341"/>
          </a:xfrm>
          <a:prstGeom prst="rect">
            <a:avLst/>
          </a:prstGeom>
        </p:spPr>
        <p:txBody>
          <a:bodyPr anchor="b">
            <a:noAutofit/>
          </a:bodyPr>
          <a:lstStyle>
            <a:lvl1pPr algn="l" defTabSz="914400" rtl="0" eaLnBrk="1" latinLnBrk="0" hangingPunct="1">
              <a:lnSpc>
                <a:spcPct val="90000"/>
              </a:lnSpc>
              <a:spcBef>
                <a:spcPct val="0"/>
              </a:spcBef>
              <a:buNone/>
              <a:defRPr lang="en-US" sz="5000" b="0" kern="1200" dirty="0">
                <a:solidFill>
                  <a:schemeClr val="accent1"/>
                </a:solidFill>
                <a:latin typeface="+mj-lt"/>
                <a:ea typeface="+mj-ea"/>
                <a:cs typeface="Arial" panose="020B0604020202020204" pitchFamily="34" charset="0"/>
              </a:defRPr>
            </a:lvl1pPr>
          </a:lstStyle>
          <a:p>
            <a:r>
              <a:rPr lang="en-US" dirty="0" smtClean="0"/>
              <a:t>Click to edit Master title style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62" y="5827208"/>
            <a:ext cx="1828800" cy="594534"/>
          </a:xfrm>
          <a:prstGeom prst="rect">
            <a:avLst/>
          </a:prstGeom>
        </p:spPr>
      </p:pic>
      <p:sp>
        <p:nvSpPr>
          <p:cNvPr id="6" name="Slide Number Placeholder 5"/>
          <p:cNvSpPr>
            <a:spLocks noGrp="1"/>
          </p:cNvSpPr>
          <p:nvPr>
            <p:ph type="sldNum" sz="quarter" idx="4"/>
          </p:nvPr>
        </p:nvSpPr>
        <p:spPr>
          <a:xfrm>
            <a:off x="8237519" y="6358222"/>
            <a:ext cx="615950" cy="365125"/>
          </a:xfrm>
          <a:prstGeom prst="rect">
            <a:avLst/>
          </a:prstGeom>
        </p:spPr>
        <p:txBody>
          <a:bodyPr vert="horz" lIns="91440" tIns="45720" rIns="91440" bIns="45720" rtlCol="0" anchor="ctr"/>
          <a:lstStyle>
            <a:lvl1pPr algn="r">
              <a:defRPr sz="1100">
                <a:solidFill>
                  <a:schemeClr val="tx2"/>
                </a:solidFill>
              </a:defRPr>
            </a:lvl1pPr>
          </a:lstStyle>
          <a:p>
            <a:fld id="{25C4F4D4-6F9F-4101-B420-EAE9BABB75B0}" type="slidenum">
              <a:rPr lang="en-US" smtClean="0"/>
              <a:pPr/>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08809" y="3667642"/>
            <a:ext cx="3429000" cy="1558992"/>
          </a:xfrm>
          <a:prstGeom prst="rect">
            <a:avLst/>
          </a:prstGeom>
        </p:spPr>
      </p:pic>
      <p:sp>
        <p:nvSpPr>
          <p:cNvPr id="9" name="Rectangle 8"/>
          <p:cNvSpPr/>
          <p:nvPr userDrawn="1"/>
        </p:nvSpPr>
        <p:spPr>
          <a:xfrm>
            <a:off x="0" y="5753100"/>
            <a:ext cx="9144000" cy="11049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1962" y="5827208"/>
            <a:ext cx="1828800" cy="594534"/>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08809" y="3667642"/>
            <a:ext cx="3429000" cy="1558992"/>
          </a:xfrm>
          <a:prstGeom prst="rect">
            <a:avLst/>
          </a:prstGeom>
        </p:spPr>
      </p:pic>
    </p:spTree>
    <p:extLst>
      <p:ext uri="{BB962C8B-B14F-4D97-AF65-F5344CB8AC3E}">
        <p14:creationId xmlns:p14="http://schemas.microsoft.com/office/powerpoint/2010/main" val="229189832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9_Section Header">
    <p:bg>
      <p:bgPr>
        <a:solidFill>
          <a:schemeClr val="accent3"/>
        </a:solidFill>
        <a:effectLst/>
      </p:bgPr>
    </p:bg>
    <p:spTree>
      <p:nvGrpSpPr>
        <p:cNvPr id="1" name=""/>
        <p:cNvGrpSpPr/>
        <p:nvPr/>
      </p:nvGrpSpPr>
      <p:grpSpPr>
        <a:xfrm>
          <a:off x="0" y="0"/>
          <a:ext cx="0" cy="0"/>
          <a:chOff x="0" y="0"/>
          <a:chExt cx="0" cy="0"/>
        </a:xfrm>
      </p:grpSpPr>
      <p:sp>
        <p:nvSpPr>
          <p:cNvPr id="14" name="Rectangle 13"/>
          <p:cNvSpPr/>
          <p:nvPr/>
        </p:nvSpPr>
        <p:spPr>
          <a:xfrm>
            <a:off x="0" y="5753100"/>
            <a:ext cx="9144000" cy="1104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40507" y="1270000"/>
            <a:ext cx="7479173" cy="2105341"/>
          </a:xfrm>
          <a:prstGeom prst="rect">
            <a:avLst/>
          </a:prstGeom>
        </p:spPr>
        <p:txBody>
          <a:bodyPr anchor="b">
            <a:noAutofit/>
          </a:bodyPr>
          <a:lstStyle>
            <a:lvl1pPr algn="l" defTabSz="914400" rtl="0" eaLnBrk="1" latinLnBrk="0" hangingPunct="1">
              <a:lnSpc>
                <a:spcPct val="90000"/>
              </a:lnSpc>
              <a:spcBef>
                <a:spcPct val="0"/>
              </a:spcBef>
              <a:buNone/>
              <a:defRPr lang="en-US" sz="5000" b="0" kern="1200" dirty="0">
                <a:solidFill>
                  <a:schemeClr val="bg1"/>
                </a:solidFill>
                <a:latin typeface="+mj-lt"/>
                <a:ea typeface="+mj-ea"/>
                <a:cs typeface="Arial" panose="020B0604020202020204" pitchFamily="34" charset="0"/>
              </a:defRPr>
            </a:lvl1pPr>
          </a:lstStyle>
          <a:p>
            <a:r>
              <a:rPr lang="en-US" dirty="0" smtClean="0"/>
              <a:t>Click to edit Master title style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62" y="5827208"/>
            <a:ext cx="1828800" cy="594534"/>
          </a:xfrm>
          <a:prstGeom prst="rect">
            <a:avLst/>
          </a:prstGeom>
        </p:spPr>
      </p:pic>
      <p:sp>
        <p:nvSpPr>
          <p:cNvPr id="6" name="Slide Number Placeholder 5"/>
          <p:cNvSpPr>
            <a:spLocks noGrp="1"/>
          </p:cNvSpPr>
          <p:nvPr>
            <p:ph type="sldNum" sz="quarter" idx="4"/>
          </p:nvPr>
        </p:nvSpPr>
        <p:spPr>
          <a:xfrm>
            <a:off x="8237519" y="6358222"/>
            <a:ext cx="615950" cy="365125"/>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sp>
        <p:nvSpPr>
          <p:cNvPr id="8" name="Rectangle 7"/>
          <p:cNvSpPr/>
          <p:nvPr userDrawn="1"/>
        </p:nvSpPr>
        <p:spPr>
          <a:xfrm>
            <a:off x="0" y="5753100"/>
            <a:ext cx="9144000" cy="1104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1962" y="5827208"/>
            <a:ext cx="1828800" cy="594534"/>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spTree>
    <p:extLst>
      <p:ext uri="{BB962C8B-B14F-4D97-AF65-F5344CB8AC3E}">
        <p14:creationId xmlns:p14="http://schemas.microsoft.com/office/powerpoint/2010/main" val="280588799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8_Section Header">
    <p:bg>
      <p:bgPr>
        <a:solidFill>
          <a:schemeClr val="accent2"/>
        </a:solidFill>
        <a:effectLst/>
      </p:bgPr>
    </p:bg>
    <p:spTree>
      <p:nvGrpSpPr>
        <p:cNvPr id="1" name=""/>
        <p:cNvGrpSpPr/>
        <p:nvPr/>
      </p:nvGrpSpPr>
      <p:grpSpPr>
        <a:xfrm>
          <a:off x="0" y="0"/>
          <a:ext cx="0" cy="0"/>
          <a:chOff x="0" y="0"/>
          <a:chExt cx="0" cy="0"/>
        </a:xfrm>
      </p:grpSpPr>
      <p:sp>
        <p:nvSpPr>
          <p:cNvPr id="14" name="Rectangle 13"/>
          <p:cNvSpPr/>
          <p:nvPr/>
        </p:nvSpPr>
        <p:spPr>
          <a:xfrm>
            <a:off x="0" y="5753100"/>
            <a:ext cx="9144000" cy="1104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40507" y="1270000"/>
            <a:ext cx="7479173" cy="2105341"/>
          </a:xfrm>
          <a:prstGeom prst="rect">
            <a:avLst/>
          </a:prstGeom>
        </p:spPr>
        <p:txBody>
          <a:bodyPr anchor="b">
            <a:noAutofit/>
          </a:bodyPr>
          <a:lstStyle>
            <a:lvl1pPr algn="l" defTabSz="914400" rtl="0" eaLnBrk="1" latinLnBrk="0" hangingPunct="1">
              <a:lnSpc>
                <a:spcPct val="90000"/>
              </a:lnSpc>
              <a:spcBef>
                <a:spcPct val="0"/>
              </a:spcBef>
              <a:buNone/>
              <a:defRPr lang="en-US" sz="5000" b="0" kern="1200" dirty="0">
                <a:solidFill>
                  <a:schemeClr val="accent1"/>
                </a:solidFill>
                <a:latin typeface="+mj-lt"/>
                <a:ea typeface="+mj-ea"/>
                <a:cs typeface="Arial" panose="020B0604020202020204" pitchFamily="34" charset="0"/>
              </a:defRPr>
            </a:lvl1pPr>
          </a:lstStyle>
          <a:p>
            <a:r>
              <a:rPr lang="en-US" dirty="0" smtClean="0"/>
              <a:t>Click to edit Master title style</a:t>
            </a:r>
            <a:endParaRPr lang="en-US"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sp>
        <p:nvSpPr>
          <p:cNvPr id="7" name="Slide Number Placeholder 5"/>
          <p:cNvSpPr>
            <a:spLocks noGrp="1"/>
          </p:cNvSpPr>
          <p:nvPr>
            <p:ph type="sldNum" sz="quarter" idx="4"/>
          </p:nvPr>
        </p:nvSpPr>
        <p:spPr>
          <a:xfrm>
            <a:off x="8237519" y="6358222"/>
            <a:ext cx="615950" cy="365125"/>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1962" y="5827208"/>
            <a:ext cx="1828800" cy="594534"/>
          </a:xfrm>
          <a:prstGeom prst="rect">
            <a:avLst/>
          </a:prstGeom>
        </p:spPr>
      </p:pic>
      <p:sp>
        <p:nvSpPr>
          <p:cNvPr id="9" name="Rectangle 8"/>
          <p:cNvSpPr/>
          <p:nvPr userDrawn="1"/>
        </p:nvSpPr>
        <p:spPr>
          <a:xfrm>
            <a:off x="0" y="5753100"/>
            <a:ext cx="9144000" cy="1104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1962" y="5827208"/>
            <a:ext cx="1828800" cy="594534"/>
          </a:xfrm>
          <a:prstGeom prst="rect">
            <a:avLst/>
          </a:prstGeom>
        </p:spPr>
      </p:pic>
    </p:spTree>
    <p:extLst>
      <p:ext uri="{BB962C8B-B14F-4D97-AF65-F5344CB8AC3E}">
        <p14:creationId xmlns:p14="http://schemas.microsoft.com/office/powerpoint/2010/main" val="10224158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p:nvSpPr>
        <p:spPr>
          <a:xfrm>
            <a:off x="0" y="6216650"/>
            <a:ext cx="9144000" cy="6413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Placeholder 1"/>
          <p:cNvSpPr>
            <a:spLocks noGrp="1"/>
          </p:cNvSpPr>
          <p:nvPr>
            <p:ph type="title"/>
          </p:nvPr>
        </p:nvSpPr>
        <p:spPr>
          <a:xfrm>
            <a:off x="628650" y="333483"/>
            <a:ext cx="7886700" cy="681501"/>
          </a:xfrm>
          <a:prstGeom prst="rect">
            <a:avLst/>
          </a:prstGeom>
        </p:spPr>
        <p:txBody>
          <a:bodyPr vert="horz" lIns="91440" tIns="45720" rIns="91440" bIns="91440" rtlCol="0" anchor="b" anchorCtr="0">
            <a:normAutofit/>
          </a:bodyPr>
          <a:lstStyle/>
          <a:p>
            <a:r>
              <a:rPr lang="en-US" dirty="0" smtClean="0"/>
              <a:t>Click to edit Master title style</a:t>
            </a:r>
            <a:endParaRPr lang="en-US" dirty="0"/>
          </a:p>
        </p:txBody>
      </p:sp>
      <p:sp>
        <p:nvSpPr>
          <p:cNvPr id="14" name="Text Placeholder 2"/>
          <p:cNvSpPr>
            <a:spLocks noGrp="1"/>
          </p:cNvSpPr>
          <p:nvPr>
            <p:ph type="body" idx="1"/>
          </p:nvPr>
        </p:nvSpPr>
        <p:spPr>
          <a:xfrm>
            <a:off x="628650" y="1252729"/>
            <a:ext cx="7886700" cy="485929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2"/>
          </p:nvPr>
        </p:nvSpPr>
        <p:spPr>
          <a:xfrm>
            <a:off x="6176944" y="6358222"/>
            <a:ext cx="2057400" cy="365125"/>
          </a:xfrm>
          <a:prstGeom prst="rect">
            <a:avLst/>
          </a:prstGeom>
        </p:spPr>
        <p:txBody>
          <a:bodyPr vert="horz" lIns="91440" tIns="45720" rIns="91440" bIns="45720" rtlCol="0" anchor="ctr"/>
          <a:lstStyle>
            <a:lvl1pPr algn="r">
              <a:defRPr sz="1100">
                <a:solidFill>
                  <a:schemeClr val="bg1"/>
                </a:solidFill>
              </a:defRPr>
            </a:lvl1pPr>
          </a:lstStyle>
          <a:p>
            <a:fld id="{7D07E226-CA53-49CD-B566-39F9CEEA36C7}" type="datetime1">
              <a:rPr lang="en-US" smtClean="0"/>
              <a:pPr/>
              <a:t>5/27/2016</a:t>
            </a:fld>
            <a:endParaRPr lang="en-US" dirty="0"/>
          </a:p>
        </p:txBody>
      </p:sp>
      <p:sp>
        <p:nvSpPr>
          <p:cNvPr id="10" name="Slide Number Placeholder 5"/>
          <p:cNvSpPr>
            <a:spLocks noGrp="1"/>
          </p:cNvSpPr>
          <p:nvPr>
            <p:ph type="sldNum" sz="quarter" idx="4"/>
          </p:nvPr>
        </p:nvSpPr>
        <p:spPr>
          <a:xfrm>
            <a:off x="8237519" y="6358222"/>
            <a:ext cx="615950" cy="365125"/>
          </a:xfrm>
          <a:prstGeom prst="rect">
            <a:avLst/>
          </a:prstGeom>
        </p:spPr>
        <p:txBody>
          <a:bodyPr vert="horz" lIns="91440" tIns="45720" rIns="91440" bIns="45720" rtlCol="0" anchor="ctr"/>
          <a:lstStyle>
            <a:lvl1pPr algn="r">
              <a:defRPr sz="1100" b="1">
                <a:solidFill>
                  <a:schemeClr val="bg1"/>
                </a:solidFill>
              </a:defRPr>
            </a:lvl1pPr>
          </a:lstStyle>
          <a:p>
            <a:fld id="{25C4F4D4-6F9F-4101-B420-EAE9BABB75B0}" type="slidenum">
              <a:rPr lang="en-US" smtClean="0"/>
              <a:pPr/>
              <a:t>‹#›</a:t>
            </a:fld>
            <a:endParaRPr lang="en-US" dirty="0"/>
          </a:p>
        </p:txBody>
      </p:sp>
      <p:pic>
        <p:nvPicPr>
          <p:cNvPr id="12" name="Picture 11"/>
          <p:cNvPicPr>
            <a:picLocks noChangeAspect="1"/>
          </p:cNvPicPr>
          <p:nvPr userDrawn="1"/>
        </p:nvPicPr>
        <p:blipFill>
          <a:blip r:embed="rId15"/>
          <a:stretch>
            <a:fillRect/>
          </a:stretch>
        </p:blipFill>
        <p:spPr>
          <a:xfrm>
            <a:off x="330364" y="6394279"/>
            <a:ext cx="914400" cy="299924"/>
          </a:xfrm>
          <a:prstGeom prst="rect">
            <a:avLst/>
          </a:prstGeom>
        </p:spPr>
      </p:pic>
    </p:spTree>
    <p:extLst>
      <p:ext uri="{BB962C8B-B14F-4D97-AF65-F5344CB8AC3E}">
        <p14:creationId xmlns:p14="http://schemas.microsoft.com/office/powerpoint/2010/main" val="2144470599"/>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5" r:id="rId4"/>
    <p:sldLayoutId id="2147483767" r:id="rId5"/>
    <p:sldLayoutId id="2147483769" r:id="rId6"/>
    <p:sldLayoutId id="2147483770" r:id="rId7"/>
    <p:sldLayoutId id="2147483771" r:id="rId8"/>
    <p:sldLayoutId id="2147483772" r:id="rId9"/>
    <p:sldLayoutId id="2147483773" r:id="rId10"/>
    <p:sldLayoutId id="2147483774" r:id="rId11"/>
    <p:sldLayoutId id="2147483775" r:id="rId12"/>
    <p:sldLayoutId id="2147483748" r:id="rId13"/>
  </p:sldLayoutIdLst>
  <p:timing>
    <p:tnLst>
      <p:par>
        <p:cTn id="1" dur="indefinite" restart="never" nodeType="tmRoot"/>
      </p:par>
    </p:tnLst>
  </p:timing>
  <p:txStyles>
    <p:titleStyle>
      <a:lvl1pPr algn="l" defTabSz="914400" rtl="0" eaLnBrk="1" latinLnBrk="0" hangingPunct="1">
        <a:lnSpc>
          <a:spcPct val="90000"/>
        </a:lnSpc>
        <a:spcBef>
          <a:spcPct val="0"/>
        </a:spcBef>
        <a:buNone/>
        <a:defRPr lang="en-US" sz="3200" b="0" kern="1200" dirty="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NOTES (DRAFT 1)  </a:t>
            </a:r>
            <a:endParaRPr lang="en-US" dirty="0"/>
          </a:p>
        </p:txBody>
      </p:sp>
      <p:sp>
        <p:nvSpPr>
          <p:cNvPr id="5" name="Content Placeholder 4"/>
          <p:cNvSpPr>
            <a:spLocks noGrp="1"/>
          </p:cNvSpPr>
          <p:nvPr>
            <p:ph sz="quarter" idx="12"/>
          </p:nvPr>
        </p:nvSpPr>
        <p:spPr/>
        <p:txBody>
          <a:bodyPr>
            <a:normAutofit lnSpcReduction="10000"/>
          </a:bodyPr>
          <a:lstStyle/>
          <a:p>
            <a:r>
              <a:rPr lang="en-US" dirty="0" smtClean="0"/>
              <a:t>Using PowerPoint to draft to try to create a more graphic heavy / click friendly web format as opposed to creating a word heavy framework</a:t>
            </a:r>
          </a:p>
          <a:p>
            <a:r>
              <a:rPr lang="en-US" dirty="0" smtClean="0"/>
              <a:t>The main graphic format is text with “rotating” pie charts that show what people think on a particular topic – I’ve essentially pulled information across the four questions as it relates to 4 key topics, with some framing information about process.  </a:t>
            </a:r>
          </a:p>
          <a:p>
            <a:pPr lvl="1"/>
            <a:r>
              <a:rPr lang="en-US" dirty="0" smtClean="0"/>
              <a:t>It is light on information on key trends – that’s the only one where I feel we should have more in the main presentation. I can add a slide about that “other key trends” with some observations. The thing is we didn’t get anything on that in interviews. </a:t>
            </a:r>
          </a:p>
        </p:txBody>
      </p:sp>
      <p:sp>
        <p:nvSpPr>
          <p:cNvPr id="6" name="Rectangle 5"/>
          <p:cNvSpPr/>
          <p:nvPr/>
        </p:nvSpPr>
        <p:spPr>
          <a:xfrm>
            <a:off x="-2475187" y="1142518"/>
            <a:ext cx="2222939" cy="5078313"/>
          </a:xfrm>
          <a:prstGeom prst="rect">
            <a:avLst/>
          </a:prstGeom>
        </p:spPr>
        <p:txBody>
          <a:bodyPr wrap="square">
            <a:spAutoFit/>
          </a:bodyPr>
          <a:lstStyle/>
          <a:p>
            <a:r>
              <a:rPr lang="en-US" dirty="0"/>
              <a:t>Text titled NOTES ON DESIGN will give information about text to hover, </a:t>
            </a:r>
            <a:r>
              <a:rPr lang="en-US" dirty="0" smtClean="0"/>
              <a:t>etc. </a:t>
            </a:r>
            <a:r>
              <a:rPr lang="en-US" dirty="0"/>
              <a:t>- are not to appear on the pages</a:t>
            </a:r>
          </a:p>
          <a:p>
            <a:r>
              <a:rPr lang="en-US" dirty="0"/>
              <a:t>Note that we’re mentioning the change agenda on a few </a:t>
            </a:r>
            <a:r>
              <a:rPr lang="en-US" dirty="0" smtClean="0"/>
              <a:t>slides. I’m </a:t>
            </a:r>
            <a:r>
              <a:rPr lang="en-US" dirty="0"/>
              <a:t>not at this stage sure we will be disclosing that to members – we can find another placeholder for that if we need to, and it’s not a big element of design, but just </a:t>
            </a:r>
            <a:r>
              <a:rPr lang="en-US" dirty="0" smtClean="0"/>
              <a:t>FYI. </a:t>
            </a:r>
            <a:endParaRPr lang="en-US" dirty="0"/>
          </a:p>
        </p:txBody>
      </p:sp>
    </p:spTree>
    <p:extLst>
      <p:ext uri="{BB962C8B-B14F-4D97-AF65-F5344CB8AC3E}">
        <p14:creationId xmlns:p14="http://schemas.microsoft.com/office/powerpoint/2010/main" val="37979887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0" dirty="0" smtClean="0">
                <a:solidFill>
                  <a:schemeClr val="tx2"/>
                </a:solidFill>
                <a:latin typeface="+mj-lt"/>
                <a:cs typeface="+mj-cs"/>
              </a:rPr>
              <a:t>Encouraging </a:t>
            </a:r>
            <a:r>
              <a:rPr lang="en-US" sz="3200" b="0" dirty="0">
                <a:solidFill>
                  <a:schemeClr val="tx2"/>
                </a:solidFill>
                <a:latin typeface="+mj-lt"/>
                <a:cs typeface="+mj-cs"/>
              </a:rPr>
              <a:t>Actuaries to Think Strategically</a:t>
            </a:r>
          </a:p>
        </p:txBody>
      </p:sp>
      <p:sp>
        <p:nvSpPr>
          <p:cNvPr id="3" name="Content Placeholder 2"/>
          <p:cNvSpPr>
            <a:spLocks noGrp="1"/>
          </p:cNvSpPr>
          <p:nvPr>
            <p:ph sz="quarter" idx="12"/>
          </p:nvPr>
        </p:nvSpPr>
        <p:spPr>
          <a:xfrm>
            <a:off x="640080" y="1554480"/>
            <a:ext cx="5113321" cy="4591796"/>
          </a:xfrm>
        </p:spPr>
        <p:txBody>
          <a:bodyPr>
            <a:normAutofit/>
          </a:bodyPr>
          <a:lstStyle/>
          <a:p>
            <a:pPr marL="0" indent="0">
              <a:buNone/>
            </a:pPr>
            <a:r>
              <a:rPr lang="en-US" sz="1800" dirty="0" smtClean="0"/>
              <a:t>The profession continues to be criticized for – and to be self-critical of – its communication skills. The interviews highlighted that actuaries are focusing on communicating process and data, rather than recommendations and context: </a:t>
            </a:r>
          </a:p>
          <a:p>
            <a:r>
              <a:rPr lang="en-US" sz="1800" dirty="0" smtClean="0"/>
              <a:t>Actuaries aren’t providing strategic insights. One interviewee said some of his actuarial colleagues were the most “thoughtful, intellectually grounded and strategic thinkers” – but that didn’t get unleashed unless someone else was asking them the right questions. </a:t>
            </a:r>
          </a:p>
          <a:p>
            <a:r>
              <a:rPr lang="en-US" sz="1800" dirty="0" smtClean="0"/>
              <a:t>Some members and interviewees suggested incorporating more business skills into the actuarial credentialing process. More business focus in the credential might attract entrepreneurs and leaders whose interests lie beyond the quantitative education.  </a:t>
            </a:r>
          </a:p>
          <a:p>
            <a:endParaRPr lang="en-US" sz="1600" dirty="0"/>
          </a:p>
        </p:txBody>
      </p:sp>
      <p:grpSp>
        <p:nvGrpSpPr>
          <p:cNvPr id="14" name="Group 51"/>
          <p:cNvGrpSpPr>
            <a:grpSpLocks noChangeAspect="1"/>
          </p:cNvGrpSpPr>
          <p:nvPr/>
        </p:nvGrpSpPr>
        <p:grpSpPr>
          <a:xfrm>
            <a:off x="6537538" y="2997554"/>
            <a:ext cx="1828801" cy="1828800"/>
            <a:chOff x="3099936" y="1592431"/>
            <a:chExt cx="1296169" cy="1296168"/>
          </a:xfrm>
        </p:grpSpPr>
        <p:sp>
          <p:nvSpPr>
            <p:cNvPr id="15" name="Oval 14"/>
            <p:cNvSpPr/>
            <p:nvPr/>
          </p:nvSpPr>
          <p:spPr>
            <a:xfrm>
              <a:off x="3232436" y="1693149"/>
              <a:ext cx="1094733" cy="10947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endParaRPr>
            </a:p>
          </p:txBody>
        </p:sp>
        <p:sp>
          <p:nvSpPr>
            <p:cNvPr id="16" name="Pie 15"/>
            <p:cNvSpPr/>
            <p:nvPr/>
          </p:nvSpPr>
          <p:spPr>
            <a:xfrm flipH="1">
              <a:off x="3099936" y="1592431"/>
              <a:ext cx="1296169" cy="1296168"/>
            </a:xfrm>
            <a:prstGeom prst="pie">
              <a:avLst>
                <a:gd name="adj1" fmla="val 3086361"/>
                <a:gd name="adj2" fmla="val 16200000"/>
              </a:avLst>
            </a:prstGeom>
            <a:solidFill>
              <a:srgbClr val="E27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grpSp>
      <p:sp>
        <p:nvSpPr>
          <p:cNvPr id="17" name="Rectangle 16"/>
          <p:cNvSpPr/>
          <p:nvPr/>
        </p:nvSpPr>
        <p:spPr>
          <a:xfrm>
            <a:off x="5943600" y="1554480"/>
            <a:ext cx="2774521" cy="1200329"/>
          </a:xfrm>
          <a:prstGeom prst="rect">
            <a:avLst/>
          </a:prstGeom>
        </p:spPr>
        <p:txBody>
          <a:bodyPr wrap="square">
            <a:spAutoFit/>
          </a:bodyPr>
          <a:lstStyle/>
          <a:p>
            <a:pPr algn="ctr">
              <a:defRPr sz="1000" b="0" i="0" u="none" strike="noStrike" kern="1200" spc="0" baseline="0">
                <a:solidFill>
                  <a:srgbClr val="000000">
                    <a:lumMod val="65000"/>
                    <a:lumOff val="35000"/>
                  </a:srgbClr>
                </a:solidFill>
                <a:latin typeface="+mn-lt"/>
                <a:ea typeface="+mn-ea"/>
                <a:cs typeface="+mn-cs"/>
              </a:defRPr>
            </a:pPr>
            <a:r>
              <a:rPr lang="en-US" sz="1600" b="1" dirty="0">
                <a:solidFill>
                  <a:srgbClr val="E27F26"/>
                </a:solidFill>
              </a:rPr>
              <a:t>62% </a:t>
            </a:r>
            <a:r>
              <a:rPr lang="en-US" sz="1400" dirty="0"/>
              <a:t>of members surveyed identified actuaries reputation for poor communication skills as one of actuarial profession’s greatest weaknesses</a:t>
            </a:r>
          </a:p>
        </p:txBody>
      </p:sp>
      <p:grpSp>
        <p:nvGrpSpPr>
          <p:cNvPr id="18" name="Group 51"/>
          <p:cNvGrpSpPr>
            <a:grpSpLocks noChangeAspect="1"/>
          </p:cNvGrpSpPr>
          <p:nvPr/>
        </p:nvGrpSpPr>
        <p:grpSpPr>
          <a:xfrm>
            <a:off x="6537538" y="2997554"/>
            <a:ext cx="1828801" cy="1828800"/>
            <a:chOff x="3099936" y="1592431"/>
            <a:chExt cx="1296169" cy="1296168"/>
          </a:xfrm>
        </p:grpSpPr>
        <p:sp>
          <p:nvSpPr>
            <p:cNvPr id="19" name="Oval 18"/>
            <p:cNvSpPr/>
            <p:nvPr/>
          </p:nvSpPr>
          <p:spPr>
            <a:xfrm>
              <a:off x="3232436" y="1693149"/>
              <a:ext cx="1094733" cy="10947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endParaRPr>
            </a:p>
          </p:txBody>
        </p:sp>
        <p:sp>
          <p:nvSpPr>
            <p:cNvPr id="20" name="Pie 19"/>
            <p:cNvSpPr/>
            <p:nvPr/>
          </p:nvSpPr>
          <p:spPr>
            <a:xfrm flipH="1">
              <a:off x="3099936" y="1592431"/>
              <a:ext cx="1296169" cy="1296168"/>
            </a:xfrm>
            <a:prstGeom prst="pie">
              <a:avLst>
                <a:gd name="adj1" fmla="val 9822894"/>
                <a:gd name="adj2" fmla="val 162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grpSp>
      <p:sp>
        <p:nvSpPr>
          <p:cNvPr id="21" name="Rectangle 20"/>
          <p:cNvSpPr/>
          <p:nvPr/>
        </p:nvSpPr>
        <p:spPr>
          <a:xfrm>
            <a:off x="5943600" y="1554480"/>
            <a:ext cx="2774521" cy="1200329"/>
          </a:xfrm>
          <a:prstGeom prst="rect">
            <a:avLst/>
          </a:prstGeom>
        </p:spPr>
        <p:txBody>
          <a:bodyPr wrap="square">
            <a:spAutoFit/>
          </a:bodyPr>
          <a:lstStyle/>
          <a:p>
            <a:pPr algn="ctr">
              <a:defRPr sz="1000" b="0" i="0" u="none" strike="noStrike" kern="1200" spc="0" baseline="0">
                <a:solidFill>
                  <a:srgbClr val="000000">
                    <a:lumMod val="65000"/>
                    <a:lumOff val="35000"/>
                  </a:srgbClr>
                </a:solidFill>
                <a:latin typeface="+mn-lt"/>
                <a:ea typeface="+mn-ea"/>
                <a:cs typeface="+mn-cs"/>
              </a:defRPr>
            </a:pPr>
            <a:r>
              <a:rPr lang="en-US" sz="1600" b="1" dirty="0">
                <a:solidFill>
                  <a:schemeClr val="accent3"/>
                </a:solidFill>
              </a:rPr>
              <a:t>28% </a:t>
            </a:r>
            <a:r>
              <a:rPr lang="en-US" sz="1400" dirty="0"/>
              <a:t>of members surveyed identified adding business skills into the actuarial designation as one of the most important opportunities for the actuarial profession </a:t>
            </a:r>
          </a:p>
        </p:txBody>
      </p:sp>
      <p:grpSp>
        <p:nvGrpSpPr>
          <p:cNvPr id="26" name="Group 51"/>
          <p:cNvGrpSpPr>
            <a:grpSpLocks noChangeAspect="1"/>
          </p:cNvGrpSpPr>
          <p:nvPr/>
        </p:nvGrpSpPr>
        <p:grpSpPr>
          <a:xfrm>
            <a:off x="6537538" y="2997554"/>
            <a:ext cx="1828801" cy="1828800"/>
            <a:chOff x="3099936" y="1592431"/>
            <a:chExt cx="1296169" cy="1296168"/>
          </a:xfrm>
        </p:grpSpPr>
        <p:sp>
          <p:nvSpPr>
            <p:cNvPr id="27" name="Oval 26"/>
            <p:cNvSpPr/>
            <p:nvPr/>
          </p:nvSpPr>
          <p:spPr>
            <a:xfrm>
              <a:off x="3232436" y="1693149"/>
              <a:ext cx="1094733" cy="10947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endParaRPr>
            </a:p>
          </p:txBody>
        </p:sp>
        <p:sp>
          <p:nvSpPr>
            <p:cNvPr id="28" name="Pie 27"/>
            <p:cNvSpPr/>
            <p:nvPr/>
          </p:nvSpPr>
          <p:spPr>
            <a:xfrm flipH="1">
              <a:off x="3099936" y="1592431"/>
              <a:ext cx="1296169" cy="1296168"/>
            </a:xfrm>
            <a:prstGeom prst="pie">
              <a:avLst>
                <a:gd name="adj1" fmla="val 8623852"/>
                <a:gd name="adj2" fmla="val 16200000"/>
              </a:avLst>
            </a:prstGeom>
            <a:solidFill>
              <a:srgbClr val="E27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grpSp>
      <p:sp>
        <p:nvSpPr>
          <p:cNvPr id="29" name="Rectangle 28"/>
          <p:cNvSpPr/>
          <p:nvPr/>
        </p:nvSpPr>
        <p:spPr>
          <a:xfrm>
            <a:off x="5943600" y="1554480"/>
            <a:ext cx="2774521" cy="1200329"/>
          </a:xfrm>
          <a:prstGeom prst="rect">
            <a:avLst/>
          </a:prstGeom>
        </p:spPr>
        <p:txBody>
          <a:bodyPr wrap="square">
            <a:spAutoFit/>
          </a:bodyPr>
          <a:lstStyle/>
          <a:p>
            <a:pPr algn="ctr">
              <a:defRPr sz="1000" b="0" i="0" u="none" strike="noStrike" kern="1200" spc="0" baseline="0">
                <a:solidFill>
                  <a:srgbClr val="000000">
                    <a:lumMod val="65000"/>
                    <a:lumOff val="35000"/>
                  </a:srgbClr>
                </a:solidFill>
                <a:latin typeface="+mn-lt"/>
                <a:ea typeface="+mn-ea"/>
                <a:cs typeface="+mn-cs"/>
              </a:defRPr>
            </a:pPr>
            <a:r>
              <a:rPr lang="en-US" sz="1600" b="1" dirty="0">
                <a:solidFill>
                  <a:srgbClr val="E27F26"/>
                </a:solidFill>
              </a:rPr>
              <a:t>30% </a:t>
            </a:r>
            <a:r>
              <a:rPr lang="en-US" sz="1400" dirty="0"/>
              <a:t>of members surveyed identified lack of actuaries in C-suite roles in traditional industries as one of actuarial profession’s greatest weaknesses</a:t>
            </a:r>
          </a:p>
        </p:txBody>
      </p:sp>
    </p:spTree>
    <p:extLst>
      <p:ext uri="{BB962C8B-B14F-4D97-AF65-F5344CB8AC3E}">
        <p14:creationId xmlns:p14="http://schemas.microsoft.com/office/powerpoint/2010/main" val="39074531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21" presetClass="entr" presetSubtype="1"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heel(1)">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17"/>
                                        </p:tgtEl>
                                      </p:cBhvr>
                                    </p:animEffect>
                                    <p:set>
                                      <p:cBhvr>
                                        <p:cTn id="15" dur="1" fill="hold">
                                          <p:stCondLst>
                                            <p:cond delay="499"/>
                                          </p:stCondLst>
                                        </p:cTn>
                                        <p:tgtEl>
                                          <p:spTgt spid="17"/>
                                        </p:tgtEl>
                                        <p:attrNameLst>
                                          <p:attrName>style.visibility</p:attrName>
                                        </p:attrNameLst>
                                      </p:cBhvr>
                                      <p:to>
                                        <p:strVal val="hidden"/>
                                      </p:to>
                                    </p:set>
                                  </p:childTnLst>
                                </p:cTn>
                              </p:par>
                              <p:par>
                                <p:cTn id="16" presetID="10" presetClass="exit" presetSubtype="0" fill="hold" nodeType="withEffect">
                                  <p:stCondLst>
                                    <p:cond delay="0"/>
                                  </p:stCondLst>
                                  <p:childTnLst>
                                    <p:animEffect transition="out" filter="fade">
                                      <p:cBhvr>
                                        <p:cTn id="17" dur="500"/>
                                        <p:tgtEl>
                                          <p:spTgt spid="14"/>
                                        </p:tgtEl>
                                      </p:cBhvr>
                                    </p:animEffect>
                                    <p:set>
                                      <p:cBhvr>
                                        <p:cTn id="18" dur="1" fill="hold">
                                          <p:stCondLst>
                                            <p:cond delay="499"/>
                                          </p:stCondLst>
                                        </p:cTn>
                                        <p:tgtEl>
                                          <p:spTgt spid="14"/>
                                        </p:tgtEl>
                                        <p:attrNameLst>
                                          <p:attrName>style.visibility</p:attrName>
                                        </p:attrNameLst>
                                      </p:cBhvr>
                                      <p:to>
                                        <p:strVal val="hidden"/>
                                      </p:to>
                                    </p:set>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par>
                                <p:cTn id="23" presetID="21" presetClass="entr" presetSubtype="1"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heel(1)">
                                      <p:cBhvr>
                                        <p:cTn id="25" dur="10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500"/>
                                        <p:tgtEl>
                                          <p:spTgt spid="21"/>
                                        </p:tgtEl>
                                      </p:cBhvr>
                                    </p:animEffect>
                                    <p:set>
                                      <p:cBhvr>
                                        <p:cTn id="30" dur="1" fill="hold">
                                          <p:stCondLst>
                                            <p:cond delay="499"/>
                                          </p:stCondLst>
                                        </p:cTn>
                                        <p:tgtEl>
                                          <p:spTgt spid="21"/>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500"/>
                                        <p:tgtEl>
                                          <p:spTgt spid="18"/>
                                        </p:tgtEl>
                                      </p:cBhvr>
                                    </p:animEffect>
                                    <p:set>
                                      <p:cBhvr>
                                        <p:cTn id="33" dur="1" fill="hold">
                                          <p:stCondLst>
                                            <p:cond delay="499"/>
                                          </p:stCondLst>
                                        </p:cTn>
                                        <p:tgtEl>
                                          <p:spTgt spid="18"/>
                                        </p:tgtEl>
                                        <p:attrNameLst>
                                          <p:attrName>style.visibility</p:attrName>
                                        </p:attrNameLst>
                                      </p:cBhvr>
                                      <p:to>
                                        <p:strVal val="hidden"/>
                                      </p:to>
                                    </p:set>
                                  </p:childTnLst>
                                </p:cTn>
                              </p:par>
                            </p:childTnLst>
                          </p:cTn>
                        </p:par>
                        <p:par>
                          <p:cTn id="34" fill="hold">
                            <p:stCondLst>
                              <p:cond delay="500"/>
                            </p:stCondLst>
                            <p:childTnLst>
                              <p:par>
                                <p:cTn id="35" presetID="10" presetClass="entr" presetSubtype="0" fill="hold" grpId="0" nodeType="after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500"/>
                                        <p:tgtEl>
                                          <p:spTgt spid="29"/>
                                        </p:tgtEl>
                                      </p:cBhvr>
                                    </p:animEffect>
                                  </p:childTnLst>
                                </p:cTn>
                              </p:par>
                              <p:par>
                                <p:cTn id="38" presetID="21" presetClass="entr" presetSubtype="1" fill="hold" nodeType="with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wheel(1)">
                                      <p:cBhvr>
                                        <p:cTn id="40"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7" grpId="1"/>
      <p:bldP spid="21" grpId="0"/>
      <p:bldP spid="21" grpId="1"/>
      <p:bldP spid="2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normAutofit/>
          </a:bodyPr>
          <a:lstStyle/>
          <a:p>
            <a:r>
              <a:rPr lang="en-US" sz="3200" b="0" dirty="0">
                <a:solidFill>
                  <a:schemeClr val="tx2"/>
                </a:solidFill>
                <a:latin typeface="+mj-lt"/>
                <a:cs typeface="+mj-cs"/>
              </a:rPr>
              <a:t>Next Steps</a:t>
            </a:r>
          </a:p>
        </p:txBody>
      </p:sp>
      <p:sp>
        <p:nvSpPr>
          <p:cNvPr id="16" name="Content Placeholder 15"/>
          <p:cNvSpPr>
            <a:spLocks noGrp="1"/>
          </p:cNvSpPr>
          <p:nvPr>
            <p:ph sz="quarter" idx="12"/>
          </p:nvPr>
        </p:nvSpPr>
        <p:spPr>
          <a:xfrm>
            <a:off x="628650" y="1138667"/>
            <a:ext cx="7886700" cy="2780972"/>
          </a:xfrm>
        </p:spPr>
        <p:txBody>
          <a:bodyPr/>
          <a:lstStyle/>
          <a:p>
            <a:r>
              <a:rPr lang="en-US" sz="1800" dirty="0"/>
              <a:t>The Strategic Planning Task Force is </a:t>
            </a:r>
            <a:r>
              <a:rPr lang="en-US" sz="1800" dirty="0" smtClean="0"/>
              <a:t>refining the </a:t>
            </a:r>
            <a:r>
              <a:rPr lang="en-US" sz="1800" dirty="0"/>
              <a:t>SOA mission – what we do – and vision – what we’ll achieve </a:t>
            </a:r>
            <a:r>
              <a:rPr lang="en-US" sz="1800" dirty="0" smtClean="0"/>
              <a:t>by 2021. </a:t>
            </a:r>
            <a:endParaRPr lang="en-US" sz="1800" dirty="0"/>
          </a:p>
          <a:p>
            <a:r>
              <a:rPr lang="en-US" sz="1800" dirty="0"/>
              <a:t>Look for more updates and polls from the Strategic Planning Task Force throughout the process. The strategic plan is about you and your profession. Your participation is an important part of the process.</a:t>
            </a:r>
          </a:p>
          <a:p>
            <a:r>
              <a:rPr lang="en-US" sz="1800" dirty="0" smtClean="0"/>
              <a:t>We hope </a:t>
            </a:r>
            <a:r>
              <a:rPr lang="en-US" sz="1800" dirty="0"/>
              <a:t>to </a:t>
            </a:r>
            <a:r>
              <a:rPr lang="en-US" sz="1800" dirty="0" smtClean="0"/>
              <a:t>report regularly to </a:t>
            </a:r>
            <a:r>
              <a:rPr lang="en-US" sz="1800" dirty="0"/>
              <a:t>you through the strategic planning process until the release of the exposure draft for your comments in July 2016. </a:t>
            </a:r>
          </a:p>
        </p:txBody>
      </p:sp>
      <p:sp>
        <p:nvSpPr>
          <p:cNvPr id="51" name="Isosceles Triangle 50"/>
          <p:cNvSpPr/>
          <p:nvPr/>
        </p:nvSpPr>
        <p:spPr>
          <a:xfrm>
            <a:off x="4238729" y="4664601"/>
            <a:ext cx="1269965" cy="446453"/>
          </a:xfrm>
          <a:prstGeom prst="triangle">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2" name="Isosceles Triangle 51"/>
          <p:cNvSpPr/>
          <p:nvPr/>
        </p:nvSpPr>
        <p:spPr>
          <a:xfrm>
            <a:off x="1816152" y="4652410"/>
            <a:ext cx="1269965" cy="446453"/>
          </a:xfrm>
          <a:prstGeom prst="triangle">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3" name="Isosceles Triangle 52"/>
          <p:cNvSpPr/>
          <p:nvPr/>
        </p:nvSpPr>
        <p:spPr>
          <a:xfrm rot="10800000">
            <a:off x="5431705" y="4469761"/>
            <a:ext cx="1269965" cy="446453"/>
          </a:xfrm>
          <a:prstGeom prst="triangle">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4" name="Freeform 5"/>
          <p:cNvSpPr>
            <a:spLocks/>
          </p:cNvSpPr>
          <p:nvPr/>
        </p:nvSpPr>
        <p:spPr bwMode="auto">
          <a:xfrm flipV="1">
            <a:off x="0" y="4464334"/>
            <a:ext cx="2237994" cy="650777"/>
          </a:xfrm>
          <a:custGeom>
            <a:avLst/>
            <a:gdLst>
              <a:gd name="T0" fmla="*/ 0 w 725"/>
              <a:gd name="T1" fmla="*/ 0 h 404"/>
              <a:gd name="T2" fmla="*/ 0 w 725"/>
              <a:gd name="T3" fmla="*/ 404 h 404"/>
              <a:gd name="T4" fmla="*/ 725 w 725"/>
              <a:gd name="T5" fmla="*/ 404 h 404"/>
              <a:gd name="T6" fmla="*/ 324 w 725"/>
              <a:gd name="T7" fmla="*/ 0 h 404"/>
              <a:gd name="T8" fmla="*/ 0 w 725"/>
              <a:gd name="T9" fmla="*/ 0 h 404"/>
              <a:gd name="connsiteX0" fmla="*/ 0 w 10000"/>
              <a:gd name="connsiteY0" fmla="*/ 0 h 10000"/>
              <a:gd name="connsiteX1" fmla="*/ 0 w 10000"/>
              <a:gd name="connsiteY1" fmla="*/ 10000 h 10000"/>
              <a:gd name="connsiteX2" fmla="*/ 10000 w 10000"/>
              <a:gd name="connsiteY2" fmla="*/ 10000 h 10000"/>
              <a:gd name="connsiteX3" fmla="*/ 6664 w 10000"/>
              <a:gd name="connsiteY3" fmla="*/ 143 h 10000"/>
              <a:gd name="connsiteX4" fmla="*/ 0 w 10000"/>
              <a:gd name="connsiteY4" fmla="*/ 0 h 10000"/>
              <a:gd name="connsiteX0" fmla="*/ 0 w 11125"/>
              <a:gd name="connsiteY0" fmla="*/ 0 h 10147"/>
              <a:gd name="connsiteX1" fmla="*/ 0 w 11125"/>
              <a:gd name="connsiteY1" fmla="*/ 10000 h 10147"/>
              <a:gd name="connsiteX2" fmla="*/ 11125 w 11125"/>
              <a:gd name="connsiteY2" fmla="*/ 10147 h 10147"/>
              <a:gd name="connsiteX3" fmla="*/ 6664 w 11125"/>
              <a:gd name="connsiteY3" fmla="*/ 143 h 10147"/>
              <a:gd name="connsiteX4" fmla="*/ 0 w 11125"/>
              <a:gd name="connsiteY4" fmla="*/ 0 h 101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25" h="10147">
                <a:moveTo>
                  <a:pt x="0" y="0"/>
                </a:moveTo>
                <a:lnTo>
                  <a:pt x="0" y="10000"/>
                </a:lnTo>
                <a:lnTo>
                  <a:pt x="11125" y="10147"/>
                </a:lnTo>
                <a:lnTo>
                  <a:pt x="6664" y="143"/>
                </a:lnTo>
                <a:lnTo>
                  <a:pt x="0" y="0"/>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ru-RU"/>
          </a:p>
        </p:txBody>
      </p:sp>
      <p:grpSp>
        <p:nvGrpSpPr>
          <p:cNvPr id="55" name="Group 54"/>
          <p:cNvGrpSpPr/>
          <p:nvPr/>
        </p:nvGrpSpPr>
        <p:grpSpPr>
          <a:xfrm rot="10800000">
            <a:off x="1523465" y="4443999"/>
            <a:ext cx="1855546" cy="1464674"/>
            <a:chOff x="1021721" y="4069767"/>
            <a:chExt cx="1855546" cy="1464674"/>
          </a:xfrm>
          <a:solidFill>
            <a:schemeClr val="tx2"/>
          </a:solidFill>
        </p:grpSpPr>
        <p:sp>
          <p:nvSpPr>
            <p:cNvPr id="56" name="Rectangle 55"/>
            <p:cNvSpPr/>
            <p:nvPr/>
          </p:nvSpPr>
          <p:spPr>
            <a:xfrm>
              <a:off x="1021925" y="4069767"/>
              <a:ext cx="1855342" cy="822960"/>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6"/>
            <p:cNvSpPr>
              <a:spLocks/>
            </p:cNvSpPr>
            <p:nvPr/>
          </p:nvSpPr>
          <p:spPr bwMode="auto">
            <a:xfrm>
              <a:off x="1021721" y="4893092"/>
              <a:ext cx="1841415" cy="641349"/>
            </a:xfrm>
            <a:custGeom>
              <a:avLst/>
              <a:gdLst>
                <a:gd name="T0" fmla="*/ 663 w 803"/>
                <a:gd name="T1" fmla="*/ 0 h 404"/>
                <a:gd name="T2" fmla="*/ 401 w 803"/>
                <a:gd name="T3" fmla="*/ 262 h 404"/>
                <a:gd name="T4" fmla="*/ 141 w 803"/>
                <a:gd name="T5" fmla="*/ 0 h 404"/>
                <a:gd name="T6" fmla="*/ 0 w 803"/>
                <a:gd name="T7" fmla="*/ 0 h 404"/>
                <a:gd name="T8" fmla="*/ 401 w 803"/>
                <a:gd name="T9" fmla="*/ 404 h 404"/>
                <a:gd name="T10" fmla="*/ 803 w 803"/>
                <a:gd name="T11" fmla="*/ 0 h 404"/>
                <a:gd name="T12" fmla="*/ 663 w 803"/>
                <a:gd name="T13" fmla="*/ 0 h 404"/>
              </a:gdLst>
              <a:ahLst/>
              <a:cxnLst>
                <a:cxn ang="0">
                  <a:pos x="T0" y="T1"/>
                </a:cxn>
                <a:cxn ang="0">
                  <a:pos x="T2" y="T3"/>
                </a:cxn>
                <a:cxn ang="0">
                  <a:pos x="T4" y="T5"/>
                </a:cxn>
                <a:cxn ang="0">
                  <a:pos x="T6" y="T7"/>
                </a:cxn>
                <a:cxn ang="0">
                  <a:pos x="T8" y="T9"/>
                </a:cxn>
                <a:cxn ang="0">
                  <a:pos x="T10" y="T11"/>
                </a:cxn>
                <a:cxn ang="0">
                  <a:pos x="T12" y="T13"/>
                </a:cxn>
              </a:cxnLst>
              <a:rect l="0" t="0" r="r" b="b"/>
              <a:pathLst>
                <a:path w="803" h="404">
                  <a:moveTo>
                    <a:pt x="663" y="0"/>
                  </a:moveTo>
                  <a:lnTo>
                    <a:pt x="401" y="262"/>
                  </a:lnTo>
                  <a:lnTo>
                    <a:pt x="141" y="0"/>
                  </a:lnTo>
                  <a:lnTo>
                    <a:pt x="0" y="0"/>
                  </a:lnTo>
                  <a:lnTo>
                    <a:pt x="401" y="404"/>
                  </a:lnTo>
                  <a:lnTo>
                    <a:pt x="803" y="0"/>
                  </a:lnTo>
                  <a:lnTo>
                    <a:pt x="663" y="0"/>
                  </a:lnTo>
                  <a:close/>
                </a:path>
              </a:pathLst>
            </a:custGeom>
            <a:grpFill/>
            <a:ln>
              <a:noFill/>
            </a:ln>
            <a:effectLst/>
            <a:scene3d>
              <a:camera prst="orthographicFront">
                <a:rot lat="0" lon="0" rev="0"/>
              </a:camera>
              <a:lightRig rig="balanced" dir="t">
                <a:rot lat="0" lon="0" rev="8700000"/>
              </a:lightRig>
            </a:scene3d>
            <a:sp3d/>
          </p:spPr>
          <p:txBody>
            <a:bodyPr vert="horz" wrap="square" lIns="91440" tIns="45720" rIns="91440" bIns="45720" numCol="1" anchor="t" anchorCtr="0" compatLnSpc="1">
              <a:prstTxWarp prst="textNoShape">
                <a:avLst/>
              </a:prstTxWarp>
            </a:bodyPr>
            <a:lstStyle/>
            <a:p>
              <a:endParaRPr lang="ru-RU"/>
            </a:p>
          </p:txBody>
        </p:sp>
      </p:grpSp>
      <p:sp>
        <p:nvSpPr>
          <p:cNvPr id="58" name="TextBox 57"/>
          <p:cNvSpPr txBox="1"/>
          <p:nvPr/>
        </p:nvSpPr>
        <p:spPr>
          <a:xfrm>
            <a:off x="1616984" y="5233627"/>
            <a:ext cx="1672210" cy="544765"/>
          </a:xfrm>
          <a:prstGeom prst="rect">
            <a:avLst/>
          </a:prstGeom>
          <a:noFill/>
        </p:spPr>
        <p:txBody>
          <a:bodyPr wrap="square" rtlCol="0">
            <a:spAutoFit/>
          </a:bodyPr>
          <a:lstStyle/>
          <a:p>
            <a:pPr algn="ctr">
              <a:lnSpc>
                <a:spcPct val="80000"/>
              </a:lnSpc>
            </a:pPr>
            <a:r>
              <a:rPr lang="en-US" b="1" dirty="0">
                <a:solidFill>
                  <a:schemeClr val="bg1"/>
                </a:solidFill>
              </a:rPr>
              <a:t>Gather </a:t>
            </a:r>
            <a:r>
              <a:rPr lang="en-US" b="1" dirty="0" smtClean="0">
                <a:solidFill>
                  <a:schemeClr val="bg1"/>
                </a:solidFill>
              </a:rPr>
              <a:t>information</a:t>
            </a:r>
            <a:endParaRPr lang="en-US" b="1" dirty="0">
              <a:solidFill>
                <a:schemeClr val="bg1"/>
              </a:solidFill>
            </a:endParaRPr>
          </a:p>
        </p:txBody>
      </p:sp>
      <p:sp>
        <p:nvSpPr>
          <p:cNvPr id="59" name="Freeform 11"/>
          <p:cNvSpPr>
            <a:spLocks/>
          </p:cNvSpPr>
          <p:nvPr/>
        </p:nvSpPr>
        <p:spPr bwMode="auto">
          <a:xfrm>
            <a:off x="6346775" y="4501363"/>
            <a:ext cx="1935436" cy="641349"/>
          </a:xfrm>
          <a:custGeom>
            <a:avLst/>
            <a:gdLst>
              <a:gd name="T0" fmla="*/ 643 w 844"/>
              <a:gd name="T1" fmla="*/ 0 h 404"/>
              <a:gd name="T2" fmla="*/ 517 w 844"/>
              <a:gd name="T3" fmla="*/ 0 h 404"/>
              <a:gd name="T4" fmla="*/ 402 w 844"/>
              <a:gd name="T5" fmla="*/ 0 h 404"/>
              <a:gd name="T6" fmla="*/ 402 w 844"/>
              <a:gd name="T7" fmla="*/ 0 h 404"/>
              <a:gd name="T8" fmla="*/ 402 w 844"/>
              <a:gd name="T9" fmla="*/ 0 h 404"/>
              <a:gd name="T10" fmla="*/ 0 w 844"/>
              <a:gd name="T11" fmla="*/ 404 h 404"/>
              <a:gd name="T12" fmla="*/ 402 w 844"/>
              <a:gd name="T13" fmla="*/ 404 h 404"/>
              <a:gd name="T14" fmla="*/ 517 w 844"/>
              <a:gd name="T15" fmla="*/ 404 h 404"/>
              <a:gd name="T16" fmla="*/ 643 w 844"/>
              <a:gd name="T17" fmla="*/ 404 h 404"/>
              <a:gd name="T18" fmla="*/ 844 w 844"/>
              <a:gd name="T19" fmla="*/ 202 h 404"/>
              <a:gd name="T20" fmla="*/ 844 w 844"/>
              <a:gd name="T21" fmla="*/ 202 h 404"/>
              <a:gd name="T22" fmla="*/ 844 w 844"/>
              <a:gd name="T23" fmla="*/ 202 h 404"/>
              <a:gd name="T24" fmla="*/ 643 w 844"/>
              <a:gd name="T25" fmla="*/ 0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4" h="404">
                <a:moveTo>
                  <a:pt x="643" y="0"/>
                </a:moveTo>
                <a:lnTo>
                  <a:pt x="517" y="0"/>
                </a:lnTo>
                <a:lnTo>
                  <a:pt x="402" y="0"/>
                </a:lnTo>
                <a:lnTo>
                  <a:pt x="402" y="0"/>
                </a:lnTo>
                <a:lnTo>
                  <a:pt x="402" y="0"/>
                </a:lnTo>
                <a:lnTo>
                  <a:pt x="0" y="404"/>
                </a:lnTo>
                <a:lnTo>
                  <a:pt x="402" y="404"/>
                </a:lnTo>
                <a:lnTo>
                  <a:pt x="517" y="404"/>
                </a:lnTo>
                <a:lnTo>
                  <a:pt x="643" y="404"/>
                </a:lnTo>
                <a:lnTo>
                  <a:pt x="844" y="202"/>
                </a:lnTo>
                <a:lnTo>
                  <a:pt x="844" y="202"/>
                </a:lnTo>
                <a:lnTo>
                  <a:pt x="844" y="202"/>
                </a:lnTo>
                <a:lnTo>
                  <a:pt x="643" y="0"/>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ru-RU"/>
          </a:p>
        </p:txBody>
      </p:sp>
      <p:sp>
        <p:nvSpPr>
          <p:cNvPr id="60" name="TextBox 59"/>
          <p:cNvSpPr txBox="1"/>
          <p:nvPr/>
        </p:nvSpPr>
        <p:spPr>
          <a:xfrm>
            <a:off x="3992103" y="5198184"/>
            <a:ext cx="1753630" cy="754053"/>
          </a:xfrm>
          <a:prstGeom prst="rect">
            <a:avLst/>
          </a:prstGeom>
          <a:noFill/>
        </p:spPr>
        <p:txBody>
          <a:bodyPr wrap="square" rtlCol="0">
            <a:spAutoFit/>
          </a:bodyPr>
          <a:lstStyle/>
          <a:p>
            <a:pPr lvl="0" algn="ctr">
              <a:lnSpc>
                <a:spcPct val="80000"/>
              </a:lnSpc>
            </a:pPr>
            <a:r>
              <a:rPr lang="en-US" sz="1100" b="1" dirty="0">
                <a:solidFill>
                  <a:schemeClr val="bg2">
                    <a:lumMod val="75000"/>
                  </a:schemeClr>
                </a:solidFill>
              </a:rPr>
              <a:t>EXPOSE DRAFT PLAN</a:t>
            </a:r>
          </a:p>
          <a:p>
            <a:pPr lvl="0" algn="ctr">
              <a:lnSpc>
                <a:spcPct val="80000"/>
              </a:lnSpc>
              <a:spcBef>
                <a:spcPts val="600"/>
              </a:spcBef>
            </a:pPr>
            <a:r>
              <a:rPr lang="en-US" sz="1200" dirty="0">
                <a:solidFill>
                  <a:schemeClr val="tx2"/>
                </a:solidFill>
              </a:rPr>
              <a:t>Scheduled to be released to members for comments in July 2016.</a:t>
            </a:r>
          </a:p>
        </p:txBody>
      </p:sp>
      <p:sp>
        <p:nvSpPr>
          <p:cNvPr id="61" name="TextBox 60"/>
          <p:cNvSpPr txBox="1"/>
          <p:nvPr/>
        </p:nvSpPr>
        <p:spPr>
          <a:xfrm>
            <a:off x="2715954" y="3664919"/>
            <a:ext cx="1865261" cy="754053"/>
          </a:xfrm>
          <a:prstGeom prst="rect">
            <a:avLst/>
          </a:prstGeom>
          <a:noFill/>
        </p:spPr>
        <p:txBody>
          <a:bodyPr wrap="square" rtlCol="0">
            <a:spAutoFit/>
          </a:bodyPr>
          <a:lstStyle/>
          <a:p>
            <a:pPr lvl="0" algn="ctr">
              <a:lnSpc>
                <a:spcPct val="80000"/>
              </a:lnSpc>
            </a:pPr>
            <a:r>
              <a:rPr lang="en-US" sz="1100" b="1" dirty="0" smtClean="0">
                <a:solidFill>
                  <a:schemeClr val="bg2">
                    <a:lumMod val="75000"/>
                  </a:schemeClr>
                </a:solidFill>
              </a:rPr>
              <a:t>DEVELOP CHANGE AGENDA</a:t>
            </a:r>
            <a:endParaRPr lang="en-US" sz="1100" b="1" dirty="0">
              <a:solidFill>
                <a:schemeClr val="bg2">
                  <a:lumMod val="75000"/>
                </a:schemeClr>
              </a:solidFill>
            </a:endParaRPr>
          </a:p>
          <a:p>
            <a:pPr lvl="0" algn="ctr">
              <a:lnSpc>
                <a:spcPct val="80000"/>
              </a:lnSpc>
              <a:spcBef>
                <a:spcPts val="600"/>
              </a:spcBef>
            </a:pPr>
            <a:r>
              <a:rPr lang="en-US" sz="1200" dirty="0">
                <a:solidFill>
                  <a:schemeClr val="tx2"/>
                </a:solidFill>
              </a:rPr>
              <a:t>What are the critical changes needed to meet vision and mission?</a:t>
            </a:r>
          </a:p>
        </p:txBody>
      </p:sp>
      <p:sp>
        <p:nvSpPr>
          <p:cNvPr id="62" name="TextBox 61"/>
          <p:cNvSpPr txBox="1"/>
          <p:nvPr/>
        </p:nvSpPr>
        <p:spPr>
          <a:xfrm>
            <a:off x="5150324" y="3664919"/>
            <a:ext cx="1865261" cy="754053"/>
          </a:xfrm>
          <a:prstGeom prst="rect">
            <a:avLst/>
          </a:prstGeom>
          <a:noFill/>
        </p:spPr>
        <p:txBody>
          <a:bodyPr wrap="square" rtlCol="0">
            <a:spAutoFit/>
          </a:bodyPr>
          <a:lstStyle/>
          <a:p>
            <a:pPr lvl="0" algn="ctr">
              <a:lnSpc>
                <a:spcPct val="80000"/>
              </a:lnSpc>
            </a:pPr>
            <a:r>
              <a:rPr lang="en-US" sz="1100" b="1" dirty="0" smtClean="0">
                <a:solidFill>
                  <a:schemeClr val="bg2">
                    <a:lumMod val="75000"/>
                  </a:schemeClr>
                </a:solidFill>
              </a:rPr>
              <a:t>FINALIZE PLAN</a:t>
            </a:r>
            <a:endParaRPr lang="en-US" sz="1100" b="1" dirty="0">
              <a:solidFill>
                <a:schemeClr val="bg2">
                  <a:lumMod val="75000"/>
                </a:schemeClr>
              </a:solidFill>
            </a:endParaRPr>
          </a:p>
          <a:p>
            <a:pPr lvl="0" algn="ctr">
              <a:lnSpc>
                <a:spcPct val="80000"/>
              </a:lnSpc>
              <a:spcBef>
                <a:spcPts val="600"/>
              </a:spcBef>
            </a:pPr>
            <a:r>
              <a:rPr lang="en-US" sz="1200" dirty="0" smtClean="0">
                <a:solidFill>
                  <a:schemeClr val="tx2"/>
                </a:solidFill>
              </a:rPr>
              <a:t>Scheduled </a:t>
            </a:r>
            <a:r>
              <a:rPr lang="en-US" sz="1200" dirty="0">
                <a:solidFill>
                  <a:schemeClr val="tx2"/>
                </a:solidFill>
              </a:rPr>
              <a:t>to be approved by the Board at its October 2016 meeting</a:t>
            </a:r>
          </a:p>
        </p:txBody>
      </p:sp>
      <p:grpSp>
        <p:nvGrpSpPr>
          <p:cNvPr id="63" name="Group 62"/>
          <p:cNvGrpSpPr/>
          <p:nvPr/>
        </p:nvGrpSpPr>
        <p:grpSpPr>
          <a:xfrm>
            <a:off x="3943941" y="4461438"/>
            <a:ext cx="1845418" cy="1460729"/>
            <a:chOff x="4643312" y="4895055"/>
            <a:chExt cx="1845418" cy="1460729"/>
          </a:xfrm>
        </p:grpSpPr>
        <p:grpSp>
          <p:nvGrpSpPr>
            <p:cNvPr id="64" name="Group 63"/>
            <p:cNvGrpSpPr/>
            <p:nvPr/>
          </p:nvGrpSpPr>
          <p:grpSpPr>
            <a:xfrm>
              <a:off x="4643312" y="4895055"/>
              <a:ext cx="1845418" cy="1460729"/>
              <a:chOff x="4643312" y="4895055"/>
              <a:chExt cx="1845418" cy="1460729"/>
            </a:xfrm>
          </p:grpSpPr>
          <p:sp>
            <p:nvSpPr>
              <p:cNvPr id="66" name="Rectangle 65"/>
              <p:cNvSpPr/>
              <p:nvPr/>
            </p:nvSpPr>
            <p:spPr>
              <a:xfrm>
                <a:off x="4643312" y="5532824"/>
                <a:ext cx="1845418" cy="82296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reeform 10"/>
              <p:cNvSpPr>
                <a:spLocks/>
              </p:cNvSpPr>
              <p:nvPr/>
            </p:nvSpPr>
            <p:spPr bwMode="auto">
              <a:xfrm>
                <a:off x="4645319" y="4895055"/>
                <a:ext cx="1841414" cy="641349"/>
              </a:xfrm>
              <a:custGeom>
                <a:avLst/>
                <a:gdLst>
                  <a:gd name="T0" fmla="*/ 140 w 803"/>
                  <a:gd name="T1" fmla="*/ 404 h 404"/>
                  <a:gd name="T2" fmla="*/ 402 w 803"/>
                  <a:gd name="T3" fmla="*/ 141 h 404"/>
                  <a:gd name="T4" fmla="*/ 662 w 803"/>
                  <a:gd name="T5" fmla="*/ 404 h 404"/>
                  <a:gd name="T6" fmla="*/ 803 w 803"/>
                  <a:gd name="T7" fmla="*/ 404 h 404"/>
                  <a:gd name="T8" fmla="*/ 402 w 803"/>
                  <a:gd name="T9" fmla="*/ 0 h 404"/>
                  <a:gd name="T10" fmla="*/ 0 w 803"/>
                  <a:gd name="T11" fmla="*/ 404 h 404"/>
                  <a:gd name="T12" fmla="*/ 140 w 803"/>
                  <a:gd name="T13" fmla="*/ 404 h 404"/>
                </a:gdLst>
                <a:ahLst/>
                <a:cxnLst>
                  <a:cxn ang="0">
                    <a:pos x="T0" y="T1"/>
                  </a:cxn>
                  <a:cxn ang="0">
                    <a:pos x="T2" y="T3"/>
                  </a:cxn>
                  <a:cxn ang="0">
                    <a:pos x="T4" y="T5"/>
                  </a:cxn>
                  <a:cxn ang="0">
                    <a:pos x="T6" y="T7"/>
                  </a:cxn>
                  <a:cxn ang="0">
                    <a:pos x="T8" y="T9"/>
                  </a:cxn>
                  <a:cxn ang="0">
                    <a:pos x="T10" y="T11"/>
                  </a:cxn>
                  <a:cxn ang="0">
                    <a:pos x="T12" y="T13"/>
                  </a:cxn>
                </a:cxnLst>
                <a:rect l="0" t="0" r="r" b="b"/>
                <a:pathLst>
                  <a:path w="803" h="404">
                    <a:moveTo>
                      <a:pt x="140" y="404"/>
                    </a:moveTo>
                    <a:lnTo>
                      <a:pt x="402" y="141"/>
                    </a:lnTo>
                    <a:lnTo>
                      <a:pt x="662" y="404"/>
                    </a:lnTo>
                    <a:lnTo>
                      <a:pt x="803" y="404"/>
                    </a:lnTo>
                    <a:lnTo>
                      <a:pt x="402" y="0"/>
                    </a:lnTo>
                    <a:lnTo>
                      <a:pt x="0" y="404"/>
                    </a:lnTo>
                    <a:lnTo>
                      <a:pt x="140" y="404"/>
                    </a:lnTo>
                    <a:close/>
                  </a:path>
                </a:pathLst>
              </a:custGeom>
              <a:solidFill>
                <a:schemeClr val="accent1"/>
              </a:solidFill>
              <a:ln>
                <a:noFill/>
              </a:ln>
              <a:effectLst/>
              <a:scene3d>
                <a:camera prst="orthographicFront">
                  <a:rot lat="0" lon="0" rev="0"/>
                </a:camera>
                <a:lightRig rig="balanced" dir="t">
                  <a:rot lat="0" lon="0" rev="8700000"/>
                </a:lightRig>
              </a:scene3d>
              <a:sp3d/>
            </p:spPr>
            <p:txBody>
              <a:bodyPr vert="horz" wrap="square" lIns="91440" tIns="45720" rIns="91440" bIns="45720" numCol="1" anchor="t" anchorCtr="0" compatLnSpc="1">
                <a:prstTxWarp prst="textNoShape">
                  <a:avLst/>
                </a:prstTxWarp>
              </a:bodyPr>
              <a:lstStyle/>
              <a:p>
                <a:endParaRPr lang="ru-RU"/>
              </a:p>
            </p:txBody>
          </p:sp>
        </p:grpSp>
        <p:sp>
          <p:nvSpPr>
            <p:cNvPr id="65" name="TextBox 64"/>
            <p:cNvSpPr txBox="1"/>
            <p:nvPr/>
          </p:nvSpPr>
          <p:spPr>
            <a:xfrm>
              <a:off x="4682998" y="5574713"/>
              <a:ext cx="1785889" cy="766364"/>
            </a:xfrm>
            <a:prstGeom prst="rect">
              <a:avLst/>
            </a:prstGeom>
            <a:noFill/>
          </p:spPr>
          <p:txBody>
            <a:bodyPr wrap="square" rtlCol="0">
              <a:spAutoFit/>
            </a:bodyPr>
            <a:lstStyle/>
            <a:p>
              <a:pPr lvl="0" algn="ctr">
                <a:lnSpc>
                  <a:spcPct val="80000"/>
                </a:lnSpc>
              </a:pPr>
              <a:r>
                <a:rPr lang="en-US" dirty="0">
                  <a:solidFill>
                    <a:schemeClr val="bg1"/>
                  </a:solidFill>
                </a:rPr>
                <a:t>Expose draft plan for comments</a:t>
              </a:r>
            </a:p>
          </p:txBody>
        </p:sp>
      </p:grpSp>
      <p:grpSp>
        <p:nvGrpSpPr>
          <p:cNvPr id="68" name="Group 67"/>
          <p:cNvGrpSpPr/>
          <p:nvPr/>
        </p:nvGrpSpPr>
        <p:grpSpPr>
          <a:xfrm>
            <a:off x="2741132" y="3670996"/>
            <a:ext cx="1845419" cy="1462052"/>
            <a:chOff x="3422954" y="4069767"/>
            <a:chExt cx="1845419" cy="1462052"/>
          </a:xfrm>
        </p:grpSpPr>
        <p:grpSp>
          <p:nvGrpSpPr>
            <p:cNvPr id="69" name="Group 68"/>
            <p:cNvGrpSpPr/>
            <p:nvPr/>
          </p:nvGrpSpPr>
          <p:grpSpPr>
            <a:xfrm>
              <a:off x="3422954" y="4069767"/>
              <a:ext cx="1845419" cy="1462052"/>
              <a:chOff x="3422954" y="4069767"/>
              <a:chExt cx="1845419" cy="1462052"/>
            </a:xfrm>
          </p:grpSpPr>
          <p:sp>
            <p:nvSpPr>
              <p:cNvPr id="71" name="Freeform 7"/>
              <p:cNvSpPr>
                <a:spLocks/>
              </p:cNvSpPr>
              <p:nvPr/>
            </p:nvSpPr>
            <p:spPr bwMode="auto">
              <a:xfrm>
                <a:off x="3425993" y="4890470"/>
                <a:ext cx="1841415" cy="641349"/>
              </a:xfrm>
              <a:custGeom>
                <a:avLst/>
                <a:gdLst>
                  <a:gd name="T0" fmla="*/ 662 w 803"/>
                  <a:gd name="T1" fmla="*/ 0 h 404"/>
                  <a:gd name="T2" fmla="*/ 401 w 803"/>
                  <a:gd name="T3" fmla="*/ 262 h 404"/>
                  <a:gd name="T4" fmla="*/ 140 w 803"/>
                  <a:gd name="T5" fmla="*/ 0 h 404"/>
                  <a:gd name="T6" fmla="*/ 0 w 803"/>
                  <a:gd name="T7" fmla="*/ 0 h 404"/>
                  <a:gd name="T8" fmla="*/ 401 w 803"/>
                  <a:gd name="T9" fmla="*/ 404 h 404"/>
                  <a:gd name="T10" fmla="*/ 803 w 803"/>
                  <a:gd name="T11" fmla="*/ 0 h 404"/>
                  <a:gd name="T12" fmla="*/ 662 w 803"/>
                  <a:gd name="T13" fmla="*/ 0 h 404"/>
                </a:gdLst>
                <a:ahLst/>
                <a:cxnLst>
                  <a:cxn ang="0">
                    <a:pos x="T0" y="T1"/>
                  </a:cxn>
                  <a:cxn ang="0">
                    <a:pos x="T2" y="T3"/>
                  </a:cxn>
                  <a:cxn ang="0">
                    <a:pos x="T4" y="T5"/>
                  </a:cxn>
                  <a:cxn ang="0">
                    <a:pos x="T6" y="T7"/>
                  </a:cxn>
                  <a:cxn ang="0">
                    <a:pos x="T8" y="T9"/>
                  </a:cxn>
                  <a:cxn ang="0">
                    <a:pos x="T10" y="T11"/>
                  </a:cxn>
                  <a:cxn ang="0">
                    <a:pos x="T12" y="T13"/>
                  </a:cxn>
                </a:cxnLst>
                <a:rect l="0" t="0" r="r" b="b"/>
                <a:pathLst>
                  <a:path w="803" h="404">
                    <a:moveTo>
                      <a:pt x="662" y="0"/>
                    </a:moveTo>
                    <a:lnTo>
                      <a:pt x="401" y="262"/>
                    </a:lnTo>
                    <a:lnTo>
                      <a:pt x="140" y="0"/>
                    </a:lnTo>
                    <a:lnTo>
                      <a:pt x="0" y="0"/>
                    </a:lnTo>
                    <a:lnTo>
                      <a:pt x="401" y="404"/>
                    </a:lnTo>
                    <a:lnTo>
                      <a:pt x="803" y="0"/>
                    </a:lnTo>
                    <a:lnTo>
                      <a:pt x="662" y="0"/>
                    </a:lnTo>
                    <a:close/>
                  </a:path>
                </a:pathLst>
              </a:custGeom>
              <a:solidFill>
                <a:schemeClr val="accent2"/>
              </a:solidFill>
              <a:ln>
                <a:noFill/>
              </a:ln>
              <a:effectLst/>
              <a:scene3d>
                <a:camera prst="orthographicFront">
                  <a:rot lat="0" lon="0" rev="0"/>
                </a:camera>
                <a:lightRig rig="balanced" dir="t">
                  <a:rot lat="0" lon="0" rev="8700000"/>
                </a:lightRig>
              </a:scene3d>
              <a:sp3d/>
            </p:spPr>
            <p:txBody>
              <a:bodyPr vert="horz" wrap="square" lIns="91440" tIns="45720" rIns="91440" bIns="45720" numCol="1" anchor="t" anchorCtr="0" compatLnSpc="1">
                <a:prstTxWarp prst="textNoShape">
                  <a:avLst/>
                </a:prstTxWarp>
              </a:bodyPr>
              <a:lstStyle/>
              <a:p>
                <a:endParaRPr lang="ru-RU"/>
              </a:p>
            </p:txBody>
          </p:sp>
          <p:sp>
            <p:nvSpPr>
              <p:cNvPr id="72" name="Rectangle 71"/>
              <p:cNvSpPr/>
              <p:nvPr/>
            </p:nvSpPr>
            <p:spPr>
              <a:xfrm>
                <a:off x="3422954" y="4069767"/>
                <a:ext cx="1845419" cy="8229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0" name="TextBox 69"/>
            <p:cNvSpPr txBox="1"/>
            <p:nvPr/>
          </p:nvSpPr>
          <p:spPr>
            <a:xfrm>
              <a:off x="3472561" y="4206431"/>
              <a:ext cx="1766047" cy="544765"/>
            </a:xfrm>
            <a:prstGeom prst="rect">
              <a:avLst/>
            </a:prstGeom>
            <a:solidFill>
              <a:schemeClr val="accent2"/>
            </a:solidFill>
          </p:spPr>
          <p:txBody>
            <a:bodyPr wrap="square" rtlCol="0">
              <a:spAutoFit/>
            </a:bodyPr>
            <a:lstStyle/>
            <a:p>
              <a:pPr algn="ctr">
                <a:lnSpc>
                  <a:spcPct val="80000"/>
                </a:lnSpc>
              </a:pPr>
              <a:r>
                <a:rPr lang="en-US" dirty="0">
                  <a:solidFill>
                    <a:schemeClr val="bg1"/>
                  </a:solidFill>
                </a:rPr>
                <a:t>Develop change agenda</a:t>
              </a:r>
            </a:p>
          </p:txBody>
        </p:sp>
      </p:grpSp>
      <p:grpSp>
        <p:nvGrpSpPr>
          <p:cNvPr id="73" name="Group 72"/>
          <p:cNvGrpSpPr/>
          <p:nvPr/>
        </p:nvGrpSpPr>
        <p:grpSpPr>
          <a:xfrm>
            <a:off x="5143400" y="3646729"/>
            <a:ext cx="1845420" cy="1461132"/>
            <a:chOff x="5843826" y="4069767"/>
            <a:chExt cx="1845420" cy="1461132"/>
          </a:xfrm>
        </p:grpSpPr>
        <p:grpSp>
          <p:nvGrpSpPr>
            <p:cNvPr id="74" name="Group 73"/>
            <p:cNvGrpSpPr/>
            <p:nvPr/>
          </p:nvGrpSpPr>
          <p:grpSpPr>
            <a:xfrm>
              <a:off x="5843826" y="4069767"/>
              <a:ext cx="1845420" cy="1461132"/>
              <a:chOff x="5843826" y="4069767"/>
              <a:chExt cx="1845420" cy="1461132"/>
            </a:xfrm>
          </p:grpSpPr>
          <p:sp>
            <p:nvSpPr>
              <p:cNvPr id="76" name="Rectangle 75"/>
              <p:cNvSpPr/>
              <p:nvPr/>
            </p:nvSpPr>
            <p:spPr>
              <a:xfrm>
                <a:off x="5843826" y="4069767"/>
                <a:ext cx="1845420" cy="82296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Freeform 9"/>
              <p:cNvSpPr>
                <a:spLocks/>
              </p:cNvSpPr>
              <p:nvPr/>
            </p:nvSpPr>
            <p:spPr bwMode="auto">
              <a:xfrm>
                <a:off x="5844010" y="4889550"/>
                <a:ext cx="1841415" cy="641349"/>
              </a:xfrm>
              <a:custGeom>
                <a:avLst/>
                <a:gdLst>
                  <a:gd name="T0" fmla="*/ 662 w 803"/>
                  <a:gd name="T1" fmla="*/ 0 h 404"/>
                  <a:gd name="T2" fmla="*/ 401 w 803"/>
                  <a:gd name="T3" fmla="*/ 262 h 404"/>
                  <a:gd name="T4" fmla="*/ 140 w 803"/>
                  <a:gd name="T5" fmla="*/ 0 h 404"/>
                  <a:gd name="T6" fmla="*/ 0 w 803"/>
                  <a:gd name="T7" fmla="*/ 0 h 404"/>
                  <a:gd name="T8" fmla="*/ 401 w 803"/>
                  <a:gd name="T9" fmla="*/ 404 h 404"/>
                  <a:gd name="T10" fmla="*/ 803 w 803"/>
                  <a:gd name="T11" fmla="*/ 0 h 404"/>
                  <a:gd name="T12" fmla="*/ 662 w 803"/>
                  <a:gd name="T13" fmla="*/ 0 h 404"/>
                </a:gdLst>
                <a:ahLst/>
                <a:cxnLst>
                  <a:cxn ang="0">
                    <a:pos x="T0" y="T1"/>
                  </a:cxn>
                  <a:cxn ang="0">
                    <a:pos x="T2" y="T3"/>
                  </a:cxn>
                  <a:cxn ang="0">
                    <a:pos x="T4" y="T5"/>
                  </a:cxn>
                  <a:cxn ang="0">
                    <a:pos x="T6" y="T7"/>
                  </a:cxn>
                  <a:cxn ang="0">
                    <a:pos x="T8" y="T9"/>
                  </a:cxn>
                  <a:cxn ang="0">
                    <a:pos x="T10" y="T11"/>
                  </a:cxn>
                  <a:cxn ang="0">
                    <a:pos x="T12" y="T13"/>
                  </a:cxn>
                </a:cxnLst>
                <a:rect l="0" t="0" r="r" b="b"/>
                <a:pathLst>
                  <a:path w="803" h="404">
                    <a:moveTo>
                      <a:pt x="662" y="0"/>
                    </a:moveTo>
                    <a:lnTo>
                      <a:pt x="401" y="262"/>
                    </a:lnTo>
                    <a:lnTo>
                      <a:pt x="140" y="0"/>
                    </a:lnTo>
                    <a:lnTo>
                      <a:pt x="0" y="0"/>
                    </a:lnTo>
                    <a:lnTo>
                      <a:pt x="401" y="404"/>
                    </a:lnTo>
                    <a:lnTo>
                      <a:pt x="803" y="0"/>
                    </a:lnTo>
                    <a:lnTo>
                      <a:pt x="662" y="0"/>
                    </a:lnTo>
                    <a:close/>
                  </a:path>
                </a:pathLst>
              </a:custGeom>
              <a:solidFill>
                <a:schemeClr val="accent1"/>
              </a:solidFill>
              <a:ln>
                <a:noFill/>
              </a:ln>
              <a:effectLst/>
              <a:scene3d>
                <a:camera prst="orthographicFront">
                  <a:rot lat="0" lon="0" rev="0"/>
                </a:camera>
                <a:lightRig rig="balanced" dir="t">
                  <a:rot lat="0" lon="0" rev="8700000"/>
                </a:lightRig>
              </a:scene3d>
              <a:sp3d/>
            </p:spPr>
            <p:txBody>
              <a:bodyPr vert="horz" wrap="square" lIns="91440" tIns="45720" rIns="91440" bIns="45720" numCol="1" anchor="t" anchorCtr="0" compatLnSpc="1">
                <a:prstTxWarp prst="textNoShape">
                  <a:avLst/>
                </a:prstTxWarp>
              </a:bodyPr>
              <a:lstStyle/>
              <a:p>
                <a:endParaRPr lang="ru-RU"/>
              </a:p>
            </p:txBody>
          </p:sp>
        </p:grpSp>
        <p:sp>
          <p:nvSpPr>
            <p:cNvPr id="75" name="TextBox 74"/>
            <p:cNvSpPr txBox="1"/>
            <p:nvPr/>
          </p:nvSpPr>
          <p:spPr>
            <a:xfrm>
              <a:off x="5912158" y="4215497"/>
              <a:ext cx="1705118" cy="544765"/>
            </a:xfrm>
            <a:prstGeom prst="rect">
              <a:avLst/>
            </a:prstGeom>
            <a:solidFill>
              <a:schemeClr val="accent1"/>
            </a:solidFill>
          </p:spPr>
          <p:txBody>
            <a:bodyPr wrap="square" rtlCol="0">
              <a:spAutoFit/>
            </a:bodyPr>
            <a:lstStyle/>
            <a:p>
              <a:pPr algn="ctr">
                <a:lnSpc>
                  <a:spcPct val="80000"/>
                </a:lnSpc>
              </a:pPr>
              <a:r>
                <a:rPr lang="en-US" dirty="0">
                  <a:solidFill>
                    <a:schemeClr val="bg1"/>
                  </a:solidFill>
                </a:rPr>
                <a:t>Finalize plan &amp; initiatives</a:t>
              </a:r>
            </a:p>
          </p:txBody>
        </p:sp>
      </p:grpSp>
      <p:sp>
        <p:nvSpPr>
          <p:cNvPr id="31" name="Isosceles Triangle 30"/>
          <p:cNvSpPr/>
          <p:nvPr/>
        </p:nvSpPr>
        <p:spPr>
          <a:xfrm rot="10800000">
            <a:off x="3040526" y="4480197"/>
            <a:ext cx="1269965" cy="446453"/>
          </a:xfrm>
          <a:prstGeom prst="triangle">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 name="Isosceles Triangle 31"/>
          <p:cNvSpPr/>
          <p:nvPr/>
        </p:nvSpPr>
        <p:spPr>
          <a:xfrm rot="10800000">
            <a:off x="3042480" y="4478215"/>
            <a:ext cx="1269965" cy="446453"/>
          </a:xfrm>
          <a:prstGeom prst="triangl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063391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750"/>
                                        <p:tgtEl>
                                          <p:spTgt spid="54"/>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59"/>
                                        </p:tgtEl>
                                        <p:attrNameLst>
                                          <p:attrName>style.visibility</p:attrName>
                                        </p:attrNameLst>
                                      </p:cBhvr>
                                      <p:to>
                                        <p:strVal val="visible"/>
                                      </p:to>
                                    </p:set>
                                    <p:animEffect transition="in" filter="wipe(left)">
                                      <p:cBhvr>
                                        <p:cTn id="11" dur="750"/>
                                        <p:tgtEl>
                                          <p:spTgt spid="59"/>
                                        </p:tgtEl>
                                      </p:cBhvr>
                                    </p:animEffect>
                                  </p:childTnLst>
                                </p:cTn>
                              </p:par>
                              <p:par>
                                <p:cTn id="12" presetID="1" presetClass="exit" presetSubtype="0" fill="hold" grpId="0" nodeType="withEffect">
                                  <p:stCondLst>
                                    <p:cond delay="0"/>
                                  </p:stCondLst>
                                  <p:childTnLst>
                                    <p:set>
                                      <p:cBhvr>
                                        <p:cTn id="13" dur="1" fill="hold">
                                          <p:stCondLst>
                                            <p:cond delay="0"/>
                                          </p:stCondLst>
                                        </p:cTn>
                                        <p:tgtEl>
                                          <p:spTgt spid="32"/>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68"/>
                                        </p:tgtEl>
                                      </p:cBhvr>
                                    </p:animEffect>
                                    <p:set>
                                      <p:cBhvr>
                                        <p:cTn id="16" dur="1" fill="hold">
                                          <p:stCondLst>
                                            <p:cond delay="499"/>
                                          </p:stCondLst>
                                        </p:cTn>
                                        <p:tgtEl>
                                          <p:spTgt spid="68"/>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63"/>
                                        </p:tgtEl>
                                      </p:cBhvr>
                                    </p:animEffect>
                                    <p:set>
                                      <p:cBhvr>
                                        <p:cTn id="19" dur="1" fill="hold">
                                          <p:stCondLst>
                                            <p:cond delay="499"/>
                                          </p:stCondLst>
                                        </p:cTn>
                                        <p:tgtEl>
                                          <p:spTgt spid="63"/>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73"/>
                                        </p:tgtEl>
                                      </p:cBhvr>
                                    </p:animEffect>
                                    <p:set>
                                      <p:cBhvr>
                                        <p:cTn id="22" dur="1" fill="hold">
                                          <p:stCondLst>
                                            <p:cond delay="499"/>
                                          </p:stCondLst>
                                        </p:cTn>
                                        <p:tgtEl>
                                          <p:spTgt spid="7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9" grpId="0" animBg="1"/>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mn-lt"/>
              </a:rPr>
              <a:t>2017-2021 SOA Strategic Plan Development</a:t>
            </a:r>
            <a:endParaRPr lang="en-US" dirty="0">
              <a:latin typeface="+mn-lt"/>
            </a:endParaRPr>
          </a:p>
        </p:txBody>
      </p:sp>
      <p:sp>
        <p:nvSpPr>
          <p:cNvPr id="2" name="TextBox 1"/>
          <p:cNvSpPr txBox="1"/>
          <p:nvPr/>
        </p:nvSpPr>
        <p:spPr>
          <a:xfrm>
            <a:off x="594297" y="3103123"/>
            <a:ext cx="3897798" cy="400110"/>
          </a:xfrm>
          <a:prstGeom prst="rect">
            <a:avLst/>
          </a:prstGeom>
          <a:noFill/>
        </p:spPr>
        <p:txBody>
          <a:bodyPr wrap="none" rtlCol="0">
            <a:spAutoFit/>
          </a:bodyPr>
          <a:lstStyle/>
          <a:p>
            <a:r>
              <a:rPr lang="en-US" sz="2000" b="1" dirty="0" smtClean="0">
                <a:solidFill>
                  <a:schemeClr val="accent2"/>
                </a:solidFill>
                <a:latin typeface="+mj-lt"/>
              </a:rPr>
              <a:t>Part I: Environmental Observations</a:t>
            </a:r>
            <a:endParaRPr lang="en-US" sz="2000" b="1" dirty="0">
              <a:solidFill>
                <a:schemeClr val="accent2"/>
              </a:solidFill>
              <a:latin typeface="+mj-lt"/>
            </a:endParaRPr>
          </a:p>
        </p:txBody>
      </p:sp>
      <p:sp>
        <p:nvSpPr>
          <p:cNvPr id="5" name="TextBox 4"/>
          <p:cNvSpPr txBox="1"/>
          <p:nvPr/>
        </p:nvSpPr>
        <p:spPr>
          <a:xfrm>
            <a:off x="594297" y="3751634"/>
            <a:ext cx="1461619" cy="369332"/>
          </a:xfrm>
          <a:prstGeom prst="rect">
            <a:avLst/>
          </a:prstGeom>
          <a:noFill/>
        </p:spPr>
        <p:txBody>
          <a:bodyPr wrap="none" rtlCol="0">
            <a:spAutoFit/>
          </a:bodyPr>
          <a:lstStyle/>
          <a:p>
            <a:r>
              <a:rPr lang="en-US" b="1" dirty="0" smtClean="0">
                <a:solidFill>
                  <a:schemeClr val="accent2"/>
                </a:solidFill>
              </a:rPr>
              <a:t>October 2015</a:t>
            </a:r>
            <a:endParaRPr lang="en-US" b="1" dirty="0">
              <a:solidFill>
                <a:schemeClr val="accent2"/>
              </a:solidFill>
            </a:endParaRPr>
          </a:p>
        </p:txBody>
      </p:sp>
    </p:spTree>
    <p:extLst>
      <p:ext uri="{BB962C8B-B14F-4D97-AF65-F5344CB8AC3E}">
        <p14:creationId xmlns:p14="http://schemas.microsoft.com/office/powerpoint/2010/main" val="32737648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Isosceles Triangle 42"/>
          <p:cNvSpPr/>
          <p:nvPr/>
        </p:nvSpPr>
        <p:spPr>
          <a:xfrm>
            <a:off x="4238729" y="4664601"/>
            <a:ext cx="1269965" cy="446453"/>
          </a:xfrm>
          <a:prstGeom prst="triangle">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4" name="Isosceles Triangle 43"/>
          <p:cNvSpPr/>
          <p:nvPr/>
        </p:nvSpPr>
        <p:spPr>
          <a:xfrm rot="10800000">
            <a:off x="3024586" y="4469761"/>
            <a:ext cx="1269965" cy="446453"/>
          </a:xfrm>
          <a:prstGeom prst="triangle">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5" name="Isosceles Triangle 44"/>
          <p:cNvSpPr/>
          <p:nvPr/>
        </p:nvSpPr>
        <p:spPr>
          <a:xfrm rot="10800000">
            <a:off x="5431705" y="4469761"/>
            <a:ext cx="1269965" cy="446453"/>
          </a:xfrm>
          <a:prstGeom prst="triangle">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Freeform 5"/>
          <p:cNvSpPr>
            <a:spLocks/>
          </p:cNvSpPr>
          <p:nvPr/>
        </p:nvSpPr>
        <p:spPr bwMode="auto">
          <a:xfrm flipV="1">
            <a:off x="0" y="4473762"/>
            <a:ext cx="2200174" cy="641349"/>
          </a:xfrm>
          <a:custGeom>
            <a:avLst/>
            <a:gdLst>
              <a:gd name="T0" fmla="*/ 0 w 725"/>
              <a:gd name="T1" fmla="*/ 0 h 404"/>
              <a:gd name="T2" fmla="*/ 0 w 725"/>
              <a:gd name="T3" fmla="*/ 404 h 404"/>
              <a:gd name="T4" fmla="*/ 725 w 725"/>
              <a:gd name="T5" fmla="*/ 404 h 404"/>
              <a:gd name="T6" fmla="*/ 324 w 725"/>
              <a:gd name="T7" fmla="*/ 0 h 404"/>
              <a:gd name="T8" fmla="*/ 0 w 725"/>
              <a:gd name="T9" fmla="*/ 0 h 404"/>
              <a:gd name="connsiteX0" fmla="*/ 0 w 10000"/>
              <a:gd name="connsiteY0" fmla="*/ 0 h 10000"/>
              <a:gd name="connsiteX1" fmla="*/ 0 w 10000"/>
              <a:gd name="connsiteY1" fmla="*/ 10000 h 10000"/>
              <a:gd name="connsiteX2" fmla="*/ 10000 w 10000"/>
              <a:gd name="connsiteY2" fmla="*/ 10000 h 10000"/>
              <a:gd name="connsiteX3" fmla="*/ 6664 w 10000"/>
              <a:gd name="connsiteY3" fmla="*/ 143 h 10000"/>
              <a:gd name="connsiteX4" fmla="*/ 0 w 10000"/>
              <a:gd name="connsiteY4" fmla="*/ 0 h 10000"/>
              <a:gd name="connsiteX0" fmla="*/ 0 w 10937"/>
              <a:gd name="connsiteY0" fmla="*/ 0 h 10000"/>
              <a:gd name="connsiteX1" fmla="*/ 0 w 10937"/>
              <a:gd name="connsiteY1" fmla="*/ 10000 h 10000"/>
              <a:gd name="connsiteX2" fmla="*/ 10937 w 10937"/>
              <a:gd name="connsiteY2" fmla="*/ 10000 h 10000"/>
              <a:gd name="connsiteX3" fmla="*/ 6664 w 10937"/>
              <a:gd name="connsiteY3" fmla="*/ 143 h 10000"/>
              <a:gd name="connsiteX4" fmla="*/ 0 w 10937"/>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7" h="10000">
                <a:moveTo>
                  <a:pt x="0" y="0"/>
                </a:moveTo>
                <a:lnTo>
                  <a:pt x="0" y="10000"/>
                </a:lnTo>
                <a:lnTo>
                  <a:pt x="10937" y="10000"/>
                </a:lnTo>
                <a:lnTo>
                  <a:pt x="6664" y="143"/>
                </a:lnTo>
                <a:lnTo>
                  <a:pt x="0" y="0"/>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ru-RU"/>
          </a:p>
        </p:txBody>
      </p:sp>
      <p:grpSp>
        <p:nvGrpSpPr>
          <p:cNvPr id="2" name="Group 1"/>
          <p:cNvGrpSpPr/>
          <p:nvPr/>
        </p:nvGrpSpPr>
        <p:grpSpPr>
          <a:xfrm rot="10800000">
            <a:off x="1523465" y="4443999"/>
            <a:ext cx="1855546" cy="1464674"/>
            <a:chOff x="1021721" y="4069767"/>
            <a:chExt cx="1855546" cy="1464674"/>
          </a:xfrm>
          <a:solidFill>
            <a:schemeClr val="accent6"/>
          </a:solidFill>
        </p:grpSpPr>
        <p:sp>
          <p:nvSpPr>
            <p:cNvPr id="46" name="Rectangle 45"/>
            <p:cNvSpPr/>
            <p:nvPr/>
          </p:nvSpPr>
          <p:spPr>
            <a:xfrm>
              <a:off x="1021925" y="4069767"/>
              <a:ext cx="1855342" cy="822960"/>
            </a:xfrm>
            <a:prstGeom prst="rect">
              <a:avLst/>
            </a:prstGeom>
            <a:solidFill>
              <a:schemeClr val="accent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6"/>
            <p:cNvSpPr>
              <a:spLocks/>
            </p:cNvSpPr>
            <p:nvPr/>
          </p:nvSpPr>
          <p:spPr bwMode="auto">
            <a:xfrm>
              <a:off x="1021721" y="4893092"/>
              <a:ext cx="1841415" cy="641349"/>
            </a:xfrm>
            <a:custGeom>
              <a:avLst/>
              <a:gdLst>
                <a:gd name="T0" fmla="*/ 663 w 803"/>
                <a:gd name="T1" fmla="*/ 0 h 404"/>
                <a:gd name="T2" fmla="*/ 401 w 803"/>
                <a:gd name="T3" fmla="*/ 262 h 404"/>
                <a:gd name="T4" fmla="*/ 141 w 803"/>
                <a:gd name="T5" fmla="*/ 0 h 404"/>
                <a:gd name="T6" fmla="*/ 0 w 803"/>
                <a:gd name="T7" fmla="*/ 0 h 404"/>
                <a:gd name="T8" fmla="*/ 401 w 803"/>
                <a:gd name="T9" fmla="*/ 404 h 404"/>
                <a:gd name="T10" fmla="*/ 803 w 803"/>
                <a:gd name="T11" fmla="*/ 0 h 404"/>
                <a:gd name="T12" fmla="*/ 663 w 803"/>
                <a:gd name="T13" fmla="*/ 0 h 404"/>
              </a:gdLst>
              <a:ahLst/>
              <a:cxnLst>
                <a:cxn ang="0">
                  <a:pos x="T0" y="T1"/>
                </a:cxn>
                <a:cxn ang="0">
                  <a:pos x="T2" y="T3"/>
                </a:cxn>
                <a:cxn ang="0">
                  <a:pos x="T4" y="T5"/>
                </a:cxn>
                <a:cxn ang="0">
                  <a:pos x="T6" y="T7"/>
                </a:cxn>
                <a:cxn ang="0">
                  <a:pos x="T8" y="T9"/>
                </a:cxn>
                <a:cxn ang="0">
                  <a:pos x="T10" y="T11"/>
                </a:cxn>
                <a:cxn ang="0">
                  <a:pos x="T12" y="T13"/>
                </a:cxn>
              </a:cxnLst>
              <a:rect l="0" t="0" r="r" b="b"/>
              <a:pathLst>
                <a:path w="803" h="404">
                  <a:moveTo>
                    <a:pt x="663" y="0"/>
                  </a:moveTo>
                  <a:lnTo>
                    <a:pt x="401" y="262"/>
                  </a:lnTo>
                  <a:lnTo>
                    <a:pt x="141" y="0"/>
                  </a:lnTo>
                  <a:lnTo>
                    <a:pt x="0" y="0"/>
                  </a:lnTo>
                  <a:lnTo>
                    <a:pt x="401" y="404"/>
                  </a:lnTo>
                  <a:lnTo>
                    <a:pt x="803" y="0"/>
                  </a:lnTo>
                  <a:lnTo>
                    <a:pt x="663" y="0"/>
                  </a:lnTo>
                  <a:close/>
                </a:path>
              </a:pathLst>
            </a:custGeom>
            <a:solidFill>
              <a:schemeClr val="accent2"/>
            </a:solidFill>
            <a:ln>
              <a:noFill/>
            </a:ln>
            <a:effectLst/>
            <a:scene3d>
              <a:camera prst="orthographicFront">
                <a:rot lat="0" lon="0" rev="0"/>
              </a:camera>
              <a:lightRig rig="balanced" dir="t">
                <a:rot lat="0" lon="0" rev="8700000"/>
              </a:lightRig>
            </a:scene3d>
            <a:sp3d/>
          </p:spPr>
          <p:txBody>
            <a:bodyPr vert="horz" wrap="square" lIns="91440" tIns="45720" rIns="91440" bIns="45720" numCol="1" anchor="t" anchorCtr="0" compatLnSpc="1">
              <a:prstTxWarp prst="textNoShape">
                <a:avLst/>
              </a:prstTxWarp>
            </a:bodyPr>
            <a:lstStyle/>
            <a:p>
              <a:endParaRPr lang="ru-RU"/>
            </a:p>
          </p:txBody>
        </p:sp>
      </p:grpSp>
      <p:sp>
        <p:nvSpPr>
          <p:cNvPr id="22" name="TextBox 21"/>
          <p:cNvSpPr txBox="1"/>
          <p:nvPr/>
        </p:nvSpPr>
        <p:spPr>
          <a:xfrm>
            <a:off x="1616984" y="5233627"/>
            <a:ext cx="1672210" cy="544765"/>
          </a:xfrm>
          <a:prstGeom prst="rect">
            <a:avLst/>
          </a:prstGeom>
          <a:noFill/>
        </p:spPr>
        <p:txBody>
          <a:bodyPr wrap="square" rtlCol="0">
            <a:spAutoFit/>
          </a:bodyPr>
          <a:lstStyle/>
          <a:p>
            <a:pPr algn="ctr">
              <a:lnSpc>
                <a:spcPct val="80000"/>
              </a:lnSpc>
            </a:pPr>
            <a:r>
              <a:rPr lang="en-US" b="1" dirty="0">
                <a:solidFill>
                  <a:schemeClr val="bg1"/>
                </a:solidFill>
              </a:rPr>
              <a:t>Gather </a:t>
            </a:r>
            <a:r>
              <a:rPr lang="en-US" b="1" dirty="0" smtClean="0">
                <a:solidFill>
                  <a:schemeClr val="bg1"/>
                </a:solidFill>
              </a:rPr>
              <a:t>information</a:t>
            </a:r>
            <a:endParaRPr lang="en-US" b="1" dirty="0">
              <a:solidFill>
                <a:schemeClr val="bg1"/>
              </a:solidFill>
            </a:endParaRPr>
          </a:p>
        </p:txBody>
      </p:sp>
      <p:sp>
        <p:nvSpPr>
          <p:cNvPr id="15" name="Freeform 11"/>
          <p:cNvSpPr>
            <a:spLocks/>
          </p:cNvSpPr>
          <p:nvPr/>
        </p:nvSpPr>
        <p:spPr bwMode="auto">
          <a:xfrm>
            <a:off x="6346775" y="4501363"/>
            <a:ext cx="1935436" cy="641349"/>
          </a:xfrm>
          <a:custGeom>
            <a:avLst/>
            <a:gdLst>
              <a:gd name="T0" fmla="*/ 643 w 844"/>
              <a:gd name="T1" fmla="*/ 0 h 404"/>
              <a:gd name="T2" fmla="*/ 517 w 844"/>
              <a:gd name="T3" fmla="*/ 0 h 404"/>
              <a:gd name="T4" fmla="*/ 402 w 844"/>
              <a:gd name="T5" fmla="*/ 0 h 404"/>
              <a:gd name="T6" fmla="*/ 402 w 844"/>
              <a:gd name="T7" fmla="*/ 0 h 404"/>
              <a:gd name="T8" fmla="*/ 402 w 844"/>
              <a:gd name="T9" fmla="*/ 0 h 404"/>
              <a:gd name="T10" fmla="*/ 0 w 844"/>
              <a:gd name="T11" fmla="*/ 404 h 404"/>
              <a:gd name="T12" fmla="*/ 402 w 844"/>
              <a:gd name="T13" fmla="*/ 404 h 404"/>
              <a:gd name="T14" fmla="*/ 517 w 844"/>
              <a:gd name="T15" fmla="*/ 404 h 404"/>
              <a:gd name="T16" fmla="*/ 643 w 844"/>
              <a:gd name="T17" fmla="*/ 404 h 404"/>
              <a:gd name="T18" fmla="*/ 844 w 844"/>
              <a:gd name="T19" fmla="*/ 202 h 404"/>
              <a:gd name="T20" fmla="*/ 844 w 844"/>
              <a:gd name="T21" fmla="*/ 202 h 404"/>
              <a:gd name="T22" fmla="*/ 844 w 844"/>
              <a:gd name="T23" fmla="*/ 202 h 404"/>
              <a:gd name="T24" fmla="*/ 643 w 844"/>
              <a:gd name="T25" fmla="*/ 0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4" h="404">
                <a:moveTo>
                  <a:pt x="643" y="0"/>
                </a:moveTo>
                <a:lnTo>
                  <a:pt x="517" y="0"/>
                </a:lnTo>
                <a:lnTo>
                  <a:pt x="402" y="0"/>
                </a:lnTo>
                <a:lnTo>
                  <a:pt x="402" y="0"/>
                </a:lnTo>
                <a:lnTo>
                  <a:pt x="402" y="0"/>
                </a:lnTo>
                <a:lnTo>
                  <a:pt x="0" y="404"/>
                </a:lnTo>
                <a:lnTo>
                  <a:pt x="402" y="404"/>
                </a:lnTo>
                <a:lnTo>
                  <a:pt x="517" y="404"/>
                </a:lnTo>
                <a:lnTo>
                  <a:pt x="643" y="404"/>
                </a:lnTo>
                <a:lnTo>
                  <a:pt x="844" y="202"/>
                </a:lnTo>
                <a:lnTo>
                  <a:pt x="844" y="202"/>
                </a:lnTo>
                <a:lnTo>
                  <a:pt x="844" y="202"/>
                </a:lnTo>
                <a:lnTo>
                  <a:pt x="643" y="0"/>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ru-RU"/>
          </a:p>
        </p:txBody>
      </p:sp>
      <p:sp>
        <p:nvSpPr>
          <p:cNvPr id="20" name="Title 19"/>
          <p:cNvSpPr>
            <a:spLocks noGrp="1"/>
          </p:cNvSpPr>
          <p:nvPr>
            <p:ph type="title"/>
          </p:nvPr>
        </p:nvSpPr>
        <p:spPr/>
        <p:txBody>
          <a:bodyPr>
            <a:normAutofit/>
          </a:bodyPr>
          <a:lstStyle/>
          <a:p>
            <a:r>
              <a:rPr lang="en-US" sz="3200" b="0" dirty="0">
                <a:solidFill>
                  <a:schemeClr val="tx2"/>
                </a:solidFill>
                <a:latin typeface="+mj-lt"/>
                <a:cs typeface="+mj-cs"/>
              </a:rPr>
              <a:t>Introduction</a:t>
            </a:r>
          </a:p>
        </p:txBody>
      </p:sp>
      <p:sp>
        <p:nvSpPr>
          <p:cNvPr id="16" name="Content Placeholder 15"/>
          <p:cNvSpPr>
            <a:spLocks noGrp="1"/>
          </p:cNvSpPr>
          <p:nvPr>
            <p:ph sz="quarter" idx="12"/>
          </p:nvPr>
        </p:nvSpPr>
        <p:spPr>
          <a:xfrm>
            <a:off x="628650" y="1138667"/>
            <a:ext cx="7886700" cy="2780972"/>
          </a:xfrm>
        </p:spPr>
        <p:txBody>
          <a:bodyPr>
            <a:normAutofit/>
          </a:bodyPr>
          <a:lstStyle/>
          <a:p>
            <a:r>
              <a:rPr lang="en-US" sz="2000" dirty="0" smtClean="0"/>
              <a:t>The SOA Board uses a strategic plan to guide its work. The strategic plan describes what the organization wants to achieve over a specific period of time. The current plan covers 2013 through 2016. </a:t>
            </a:r>
          </a:p>
          <a:p>
            <a:r>
              <a:rPr lang="en-US" sz="2000" dirty="0" smtClean="0"/>
              <a:t>The process of establishing a strategic plan has four phases – phase I is gathering information: about the trends in the environment, the actuarial skill set, roles and opportunities for actuaries, and what that might mean for the work of the SOA.  </a:t>
            </a:r>
          </a:p>
          <a:p>
            <a:endParaRPr lang="en-US" sz="2000" dirty="0"/>
          </a:p>
        </p:txBody>
      </p:sp>
      <p:sp>
        <p:nvSpPr>
          <p:cNvPr id="39" name="TextBox 38"/>
          <p:cNvSpPr txBox="1"/>
          <p:nvPr/>
        </p:nvSpPr>
        <p:spPr>
          <a:xfrm>
            <a:off x="3992103" y="5198184"/>
            <a:ext cx="1753630" cy="754053"/>
          </a:xfrm>
          <a:prstGeom prst="rect">
            <a:avLst/>
          </a:prstGeom>
          <a:noFill/>
        </p:spPr>
        <p:txBody>
          <a:bodyPr wrap="square" rtlCol="0">
            <a:spAutoFit/>
          </a:bodyPr>
          <a:lstStyle/>
          <a:p>
            <a:pPr lvl="0" algn="ctr">
              <a:lnSpc>
                <a:spcPct val="80000"/>
              </a:lnSpc>
            </a:pPr>
            <a:r>
              <a:rPr lang="en-US" sz="1100" b="1" dirty="0">
                <a:solidFill>
                  <a:schemeClr val="bg2">
                    <a:lumMod val="75000"/>
                  </a:schemeClr>
                </a:solidFill>
              </a:rPr>
              <a:t>EXPOSE DRAFT PLAN</a:t>
            </a:r>
          </a:p>
          <a:p>
            <a:pPr lvl="0" algn="ctr">
              <a:lnSpc>
                <a:spcPct val="80000"/>
              </a:lnSpc>
              <a:spcBef>
                <a:spcPts val="600"/>
              </a:spcBef>
            </a:pPr>
            <a:r>
              <a:rPr lang="en-US" sz="1200" dirty="0">
                <a:solidFill>
                  <a:schemeClr val="tx2"/>
                </a:solidFill>
              </a:rPr>
              <a:t>Scheduled to be released to members for comments in July 2016.</a:t>
            </a:r>
          </a:p>
        </p:txBody>
      </p:sp>
      <p:sp>
        <p:nvSpPr>
          <p:cNvPr id="40" name="TextBox 39"/>
          <p:cNvSpPr txBox="1"/>
          <p:nvPr/>
        </p:nvSpPr>
        <p:spPr>
          <a:xfrm>
            <a:off x="2715954" y="3664919"/>
            <a:ext cx="1865261" cy="754053"/>
          </a:xfrm>
          <a:prstGeom prst="rect">
            <a:avLst/>
          </a:prstGeom>
          <a:noFill/>
        </p:spPr>
        <p:txBody>
          <a:bodyPr wrap="square" rtlCol="0">
            <a:spAutoFit/>
          </a:bodyPr>
          <a:lstStyle/>
          <a:p>
            <a:pPr lvl="0" algn="ctr">
              <a:lnSpc>
                <a:spcPct val="80000"/>
              </a:lnSpc>
            </a:pPr>
            <a:r>
              <a:rPr lang="en-US" sz="1100" b="1" dirty="0" smtClean="0">
                <a:solidFill>
                  <a:schemeClr val="bg2">
                    <a:lumMod val="75000"/>
                  </a:schemeClr>
                </a:solidFill>
              </a:rPr>
              <a:t>DEVELOP CHANGE AGENDA</a:t>
            </a:r>
            <a:endParaRPr lang="en-US" sz="1100" b="1" dirty="0">
              <a:solidFill>
                <a:schemeClr val="bg2">
                  <a:lumMod val="75000"/>
                </a:schemeClr>
              </a:solidFill>
            </a:endParaRPr>
          </a:p>
          <a:p>
            <a:pPr lvl="0" algn="ctr">
              <a:lnSpc>
                <a:spcPct val="80000"/>
              </a:lnSpc>
              <a:spcBef>
                <a:spcPts val="600"/>
              </a:spcBef>
            </a:pPr>
            <a:r>
              <a:rPr lang="en-US" sz="1200" dirty="0">
                <a:solidFill>
                  <a:schemeClr val="tx2"/>
                </a:solidFill>
              </a:rPr>
              <a:t>What are the critical changes needed to meet vision and mission?</a:t>
            </a:r>
          </a:p>
        </p:txBody>
      </p:sp>
      <p:sp>
        <p:nvSpPr>
          <p:cNvPr id="41" name="TextBox 40"/>
          <p:cNvSpPr txBox="1"/>
          <p:nvPr/>
        </p:nvSpPr>
        <p:spPr>
          <a:xfrm>
            <a:off x="5150324" y="3664919"/>
            <a:ext cx="1865261" cy="754053"/>
          </a:xfrm>
          <a:prstGeom prst="rect">
            <a:avLst/>
          </a:prstGeom>
          <a:noFill/>
        </p:spPr>
        <p:txBody>
          <a:bodyPr wrap="square" rtlCol="0">
            <a:spAutoFit/>
          </a:bodyPr>
          <a:lstStyle/>
          <a:p>
            <a:pPr lvl="0" algn="ctr">
              <a:lnSpc>
                <a:spcPct val="80000"/>
              </a:lnSpc>
            </a:pPr>
            <a:r>
              <a:rPr lang="en-US" sz="1100" b="1" dirty="0" smtClean="0">
                <a:solidFill>
                  <a:schemeClr val="bg2">
                    <a:lumMod val="75000"/>
                  </a:schemeClr>
                </a:solidFill>
              </a:rPr>
              <a:t>FINALIZE PLAN</a:t>
            </a:r>
            <a:endParaRPr lang="en-US" sz="1100" b="1" dirty="0">
              <a:solidFill>
                <a:schemeClr val="bg2">
                  <a:lumMod val="75000"/>
                </a:schemeClr>
              </a:solidFill>
            </a:endParaRPr>
          </a:p>
          <a:p>
            <a:pPr lvl="0" algn="ctr">
              <a:lnSpc>
                <a:spcPct val="80000"/>
              </a:lnSpc>
              <a:spcBef>
                <a:spcPts val="600"/>
              </a:spcBef>
            </a:pPr>
            <a:r>
              <a:rPr lang="en-US" sz="1200" dirty="0" smtClean="0">
                <a:solidFill>
                  <a:schemeClr val="tx2"/>
                </a:solidFill>
              </a:rPr>
              <a:t>Scheduled </a:t>
            </a:r>
            <a:r>
              <a:rPr lang="en-US" sz="1200" dirty="0">
                <a:solidFill>
                  <a:schemeClr val="tx2"/>
                </a:solidFill>
              </a:rPr>
              <a:t>to be approved by the Board at its October 2016 meeting</a:t>
            </a:r>
          </a:p>
        </p:txBody>
      </p:sp>
      <p:grpSp>
        <p:nvGrpSpPr>
          <p:cNvPr id="23" name="Group 22"/>
          <p:cNvGrpSpPr/>
          <p:nvPr/>
        </p:nvGrpSpPr>
        <p:grpSpPr>
          <a:xfrm>
            <a:off x="3943941" y="4461438"/>
            <a:ext cx="1845418" cy="1460729"/>
            <a:chOff x="4643312" y="4895055"/>
            <a:chExt cx="1845418" cy="1460729"/>
          </a:xfrm>
        </p:grpSpPr>
        <p:grpSp>
          <p:nvGrpSpPr>
            <p:cNvPr id="8" name="Group 7"/>
            <p:cNvGrpSpPr/>
            <p:nvPr/>
          </p:nvGrpSpPr>
          <p:grpSpPr>
            <a:xfrm>
              <a:off x="4643312" y="4895055"/>
              <a:ext cx="1845418" cy="1460729"/>
              <a:chOff x="4643312" y="4895055"/>
              <a:chExt cx="1845418" cy="1460729"/>
            </a:xfrm>
          </p:grpSpPr>
          <p:sp>
            <p:nvSpPr>
              <p:cNvPr id="49" name="Rectangle 48"/>
              <p:cNvSpPr/>
              <p:nvPr/>
            </p:nvSpPr>
            <p:spPr>
              <a:xfrm>
                <a:off x="4643312" y="5532824"/>
                <a:ext cx="1845418" cy="82296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10"/>
              <p:cNvSpPr>
                <a:spLocks/>
              </p:cNvSpPr>
              <p:nvPr/>
            </p:nvSpPr>
            <p:spPr bwMode="auto">
              <a:xfrm>
                <a:off x="4645319" y="4895055"/>
                <a:ext cx="1841414" cy="641349"/>
              </a:xfrm>
              <a:custGeom>
                <a:avLst/>
                <a:gdLst>
                  <a:gd name="T0" fmla="*/ 140 w 803"/>
                  <a:gd name="T1" fmla="*/ 404 h 404"/>
                  <a:gd name="T2" fmla="*/ 402 w 803"/>
                  <a:gd name="T3" fmla="*/ 141 h 404"/>
                  <a:gd name="T4" fmla="*/ 662 w 803"/>
                  <a:gd name="T5" fmla="*/ 404 h 404"/>
                  <a:gd name="T6" fmla="*/ 803 w 803"/>
                  <a:gd name="T7" fmla="*/ 404 h 404"/>
                  <a:gd name="T8" fmla="*/ 402 w 803"/>
                  <a:gd name="T9" fmla="*/ 0 h 404"/>
                  <a:gd name="T10" fmla="*/ 0 w 803"/>
                  <a:gd name="T11" fmla="*/ 404 h 404"/>
                  <a:gd name="T12" fmla="*/ 140 w 803"/>
                  <a:gd name="T13" fmla="*/ 404 h 404"/>
                </a:gdLst>
                <a:ahLst/>
                <a:cxnLst>
                  <a:cxn ang="0">
                    <a:pos x="T0" y="T1"/>
                  </a:cxn>
                  <a:cxn ang="0">
                    <a:pos x="T2" y="T3"/>
                  </a:cxn>
                  <a:cxn ang="0">
                    <a:pos x="T4" y="T5"/>
                  </a:cxn>
                  <a:cxn ang="0">
                    <a:pos x="T6" y="T7"/>
                  </a:cxn>
                  <a:cxn ang="0">
                    <a:pos x="T8" y="T9"/>
                  </a:cxn>
                  <a:cxn ang="0">
                    <a:pos x="T10" y="T11"/>
                  </a:cxn>
                  <a:cxn ang="0">
                    <a:pos x="T12" y="T13"/>
                  </a:cxn>
                </a:cxnLst>
                <a:rect l="0" t="0" r="r" b="b"/>
                <a:pathLst>
                  <a:path w="803" h="404">
                    <a:moveTo>
                      <a:pt x="140" y="404"/>
                    </a:moveTo>
                    <a:lnTo>
                      <a:pt x="402" y="141"/>
                    </a:lnTo>
                    <a:lnTo>
                      <a:pt x="662" y="404"/>
                    </a:lnTo>
                    <a:lnTo>
                      <a:pt x="803" y="404"/>
                    </a:lnTo>
                    <a:lnTo>
                      <a:pt x="402" y="0"/>
                    </a:lnTo>
                    <a:lnTo>
                      <a:pt x="0" y="404"/>
                    </a:lnTo>
                    <a:lnTo>
                      <a:pt x="140" y="404"/>
                    </a:lnTo>
                    <a:close/>
                  </a:path>
                </a:pathLst>
              </a:custGeom>
              <a:solidFill>
                <a:schemeClr val="accent1"/>
              </a:solidFill>
              <a:ln>
                <a:noFill/>
              </a:ln>
              <a:effectLst/>
              <a:scene3d>
                <a:camera prst="orthographicFront">
                  <a:rot lat="0" lon="0" rev="0"/>
                </a:camera>
                <a:lightRig rig="balanced" dir="t">
                  <a:rot lat="0" lon="0" rev="8700000"/>
                </a:lightRig>
              </a:scene3d>
              <a:sp3d/>
            </p:spPr>
            <p:txBody>
              <a:bodyPr vert="horz" wrap="square" lIns="91440" tIns="45720" rIns="91440" bIns="45720" numCol="1" anchor="t" anchorCtr="0" compatLnSpc="1">
                <a:prstTxWarp prst="textNoShape">
                  <a:avLst/>
                </a:prstTxWarp>
              </a:bodyPr>
              <a:lstStyle/>
              <a:p>
                <a:endParaRPr lang="ru-RU"/>
              </a:p>
            </p:txBody>
          </p:sp>
        </p:grpSp>
        <p:sp>
          <p:nvSpPr>
            <p:cNvPr id="35" name="TextBox 34"/>
            <p:cNvSpPr txBox="1"/>
            <p:nvPr/>
          </p:nvSpPr>
          <p:spPr>
            <a:xfrm>
              <a:off x="4682998" y="5574713"/>
              <a:ext cx="1785889" cy="766364"/>
            </a:xfrm>
            <a:prstGeom prst="rect">
              <a:avLst/>
            </a:prstGeom>
            <a:noFill/>
          </p:spPr>
          <p:txBody>
            <a:bodyPr wrap="square" rtlCol="0">
              <a:spAutoFit/>
            </a:bodyPr>
            <a:lstStyle/>
            <a:p>
              <a:pPr lvl="0" algn="ctr">
                <a:lnSpc>
                  <a:spcPct val="80000"/>
                </a:lnSpc>
              </a:pPr>
              <a:r>
                <a:rPr lang="en-US" dirty="0">
                  <a:solidFill>
                    <a:schemeClr val="bg1"/>
                  </a:solidFill>
                </a:rPr>
                <a:t>Expose draft plan for comments</a:t>
              </a:r>
            </a:p>
          </p:txBody>
        </p:sp>
      </p:grpSp>
      <p:grpSp>
        <p:nvGrpSpPr>
          <p:cNvPr id="19" name="Group 18"/>
          <p:cNvGrpSpPr/>
          <p:nvPr/>
        </p:nvGrpSpPr>
        <p:grpSpPr>
          <a:xfrm>
            <a:off x="2741132" y="3670996"/>
            <a:ext cx="1845419" cy="1462052"/>
            <a:chOff x="3422954" y="4069767"/>
            <a:chExt cx="1845419" cy="1462052"/>
          </a:xfrm>
        </p:grpSpPr>
        <p:grpSp>
          <p:nvGrpSpPr>
            <p:cNvPr id="5" name="Group 4"/>
            <p:cNvGrpSpPr/>
            <p:nvPr/>
          </p:nvGrpSpPr>
          <p:grpSpPr>
            <a:xfrm>
              <a:off x="3422954" y="4069767"/>
              <a:ext cx="1845419" cy="1462052"/>
              <a:chOff x="3422954" y="4069767"/>
              <a:chExt cx="1845419" cy="1462052"/>
            </a:xfrm>
          </p:grpSpPr>
          <p:sp>
            <p:nvSpPr>
              <p:cNvPr id="11" name="Freeform 7"/>
              <p:cNvSpPr>
                <a:spLocks/>
              </p:cNvSpPr>
              <p:nvPr/>
            </p:nvSpPr>
            <p:spPr bwMode="auto">
              <a:xfrm>
                <a:off x="3425993" y="4890470"/>
                <a:ext cx="1841415" cy="641349"/>
              </a:xfrm>
              <a:custGeom>
                <a:avLst/>
                <a:gdLst>
                  <a:gd name="T0" fmla="*/ 662 w 803"/>
                  <a:gd name="T1" fmla="*/ 0 h 404"/>
                  <a:gd name="T2" fmla="*/ 401 w 803"/>
                  <a:gd name="T3" fmla="*/ 262 h 404"/>
                  <a:gd name="T4" fmla="*/ 140 w 803"/>
                  <a:gd name="T5" fmla="*/ 0 h 404"/>
                  <a:gd name="T6" fmla="*/ 0 w 803"/>
                  <a:gd name="T7" fmla="*/ 0 h 404"/>
                  <a:gd name="T8" fmla="*/ 401 w 803"/>
                  <a:gd name="T9" fmla="*/ 404 h 404"/>
                  <a:gd name="T10" fmla="*/ 803 w 803"/>
                  <a:gd name="T11" fmla="*/ 0 h 404"/>
                  <a:gd name="T12" fmla="*/ 662 w 803"/>
                  <a:gd name="T13" fmla="*/ 0 h 404"/>
                </a:gdLst>
                <a:ahLst/>
                <a:cxnLst>
                  <a:cxn ang="0">
                    <a:pos x="T0" y="T1"/>
                  </a:cxn>
                  <a:cxn ang="0">
                    <a:pos x="T2" y="T3"/>
                  </a:cxn>
                  <a:cxn ang="0">
                    <a:pos x="T4" y="T5"/>
                  </a:cxn>
                  <a:cxn ang="0">
                    <a:pos x="T6" y="T7"/>
                  </a:cxn>
                  <a:cxn ang="0">
                    <a:pos x="T8" y="T9"/>
                  </a:cxn>
                  <a:cxn ang="0">
                    <a:pos x="T10" y="T11"/>
                  </a:cxn>
                  <a:cxn ang="0">
                    <a:pos x="T12" y="T13"/>
                  </a:cxn>
                </a:cxnLst>
                <a:rect l="0" t="0" r="r" b="b"/>
                <a:pathLst>
                  <a:path w="803" h="404">
                    <a:moveTo>
                      <a:pt x="662" y="0"/>
                    </a:moveTo>
                    <a:lnTo>
                      <a:pt x="401" y="262"/>
                    </a:lnTo>
                    <a:lnTo>
                      <a:pt x="140" y="0"/>
                    </a:lnTo>
                    <a:lnTo>
                      <a:pt x="0" y="0"/>
                    </a:lnTo>
                    <a:lnTo>
                      <a:pt x="401" y="404"/>
                    </a:lnTo>
                    <a:lnTo>
                      <a:pt x="803" y="0"/>
                    </a:lnTo>
                    <a:lnTo>
                      <a:pt x="662" y="0"/>
                    </a:lnTo>
                    <a:close/>
                  </a:path>
                </a:pathLst>
              </a:custGeom>
              <a:solidFill>
                <a:schemeClr val="accent1"/>
              </a:solidFill>
              <a:ln>
                <a:noFill/>
              </a:ln>
              <a:effectLst/>
              <a:scene3d>
                <a:camera prst="orthographicFront">
                  <a:rot lat="0" lon="0" rev="0"/>
                </a:camera>
                <a:lightRig rig="balanced" dir="t">
                  <a:rot lat="0" lon="0" rev="8700000"/>
                </a:lightRig>
              </a:scene3d>
              <a:sp3d/>
            </p:spPr>
            <p:txBody>
              <a:bodyPr vert="horz" wrap="square" lIns="91440" tIns="45720" rIns="91440" bIns="45720" numCol="1" anchor="t" anchorCtr="0" compatLnSpc="1">
                <a:prstTxWarp prst="textNoShape">
                  <a:avLst/>
                </a:prstTxWarp>
              </a:bodyPr>
              <a:lstStyle/>
              <a:p>
                <a:endParaRPr lang="ru-RU"/>
              </a:p>
            </p:txBody>
          </p:sp>
          <p:sp>
            <p:nvSpPr>
              <p:cNvPr id="47" name="Rectangle 46"/>
              <p:cNvSpPr/>
              <p:nvPr/>
            </p:nvSpPr>
            <p:spPr>
              <a:xfrm>
                <a:off x="3422954" y="4069767"/>
                <a:ext cx="1845419"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p:cNvSpPr txBox="1"/>
            <p:nvPr/>
          </p:nvSpPr>
          <p:spPr>
            <a:xfrm>
              <a:off x="3472561" y="4206431"/>
              <a:ext cx="1766047" cy="544765"/>
            </a:xfrm>
            <a:prstGeom prst="rect">
              <a:avLst/>
            </a:prstGeom>
            <a:noFill/>
          </p:spPr>
          <p:txBody>
            <a:bodyPr wrap="square" rtlCol="0">
              <a:spAutoFit/>
            </a:bodyPr>
            <a:lstStyle/>
            <a:p>
              <a:pPr algn="ctr">
                <a:lnSpc>
                  <a:spcPct val="80000"/>
                </a:lnSpc>
              </a:pPr>
              <a:r>
                <a:rPr lang="en-US" dirty="0">
                  <a:solidFill>
                    <a:schemeClr val="bg1"/>
                  </a:solidFill>
                </a:rPr>
                <a:t>Develop change agenda</a:t>
              </a:r>
            </a:p>
          </p:txBody>
        </p:sp>
      </p:grpSp>
      <p:grpSp>
        <p:nvGrpSpPr>
          <p:cNvPr id="21" name="Group 20"/>
          <p:cNvGrpSpPr/>
          <p:nvPr/>
        </p:nvGrpSpPr>
        <p:grpSpPr>
          <a:xfrm>
            <a:off x="5143400" y="3646729"/>
            <a:ext cx="1845420" cy="1461132"/>
            <a:chOff x="5843826" y="4069767"/>
            <a:chExt cx="1845420" cy="1461132"/>
          </a:xfrm>
        </p:grpSpPr>
        <p:grpSp>
          <p:nvGrpSpPr>
            <p:cNvPr id="6" name="Group 5"/>
            <p:cNvGrpSpPr/>
            <p:nvPr/>
          </p:nvGrpSpPr>
          <p:grpSpPr>
            <a:xfrm>
              <a:off x="5843826" y="4069767"/>
              <a:ext cx="1845420" cy="1461132"/>
              <a:chOff x="5843826" y="4069767"/>
              <a:chExt cx="1845420" cy="1461132"/>
            </a:xfrm>
          </p:grpSpPr>
          <p:sp>
            <p:nvSpPr>
              <p:cNvPr id="50" name="Rectangle 49"/>
              <p:cNvSpPr/>
              <p:nvPr/>
            </p:nvSpPr>
            <p:spPr>
              <a:xfrm>
                <a:off x="5843826" y="4069767"/>
                <a:ext cx="1845420" cy="82296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9"/>
              <p:cNvSpPr>
                <a:spLocks/>
              </p:cNvSpPr>
              <p:nvPr/>
            </p:nvSpPr>
            <p:spPr bwMode="auto">
              <a:xfrm>
                <a:off x="5844010" y="4889550"/>
                <a:ext cx="1841415" cy="641349"/>
              </a:xfrm>
              <a:custGeom>
                <a:avLst/>
                <a:gdLst>
                  <a:gd name="T0" fmla="*/ 662 w 803"/>
                  <a:gd name="T1" fmla="*/ 0 h 404"/>
                  <a:gd name="T2" fmla="*/ 401 w 803"/>
                  <a:gd name="T3" fmla="*/ 262 h 404"/>
                  <a:gd name="T4" fmla="*/ 140 w 803"/>
                  <a:gd name="T5" fmla="*/ 0 h 404"/>
                  <a:gd name="T6" fmla="*/ 0 w 803"/>
                  <a:gd name="T7" fmla="*/ 0 h 404"/>
                  <a:gd name="T8" fmla="*/ 401 w 803"/>
                  <a:gd name="T9" fmla="*/ 404 h 404"/>
                  <a:gd name="T10" fmla="*/ 803 w 803"/>
                  <a:gd name="T11" fmla="*/ 0 h 404"/>
                  <a:gd name="T12" fmla="*/ 662 w 803"/>
                  <a:gd name="T13" fmla="*/ 0 h 404"/>
                </a:gdLst>
                <a:ahLst/>
                <a:cxnLst>
                  <a:cxn ang="0">
                    <a:pos x="T0" y="T1"/>
                  </a:cxn>
                  <a:cxn ang="0">
                    <a:pos x="T2" y="T3"/>
                  </a:cxn>
                  <a:cxn ang="0">
                    <a:pos x="T4" y="T5"/>
                  </a:cxn>
                  <a:cxn ang="0">
                    <a:pos x="T6" y="T7"/>
                  </a:cxn>
                  <a:cxn ang="0">
                    <a:pos x="T8" y="T9"/>
                  </a:cxn>
                  <a:cxn ang="0">
                    <a:pos x="T10" y="T11"/>
                  </a:cxn>
                  <a:cxn ang="0">
                    <a:pos x="T12" y="T13"/>
                  </a:cxn>
                </a:cxnLst>
                <a:rect l="0" t="0" r="r" b="b"/>
                <a:pathLst>
                  <a:path w="803" h="404">
                    <a:moveTo>
                      <a:pt x="662" y="0"/>
                    </a:moveTo>
                    <a:lnTo>
                      <a:pt x="401" y="262"/>
                    </a:lnTo>
                    <a:lnTo>
                      <a:pt x="140" y="0"/>
                    </a:lnTo>
                    <a:lnTo>
                      <a:pt x="0" y="0"/>
                    </a:lnTo>
                    <a:lnTo>
                      <a:pt x="401" y="404"/>
                    </a:lnTo>
                    <a:lnTo>
                      <a:pt x="803" y="0"/>
                    </a:lnTo>
                    <a:lnTo>
                      <a:pt x="662" y="0"/>
                    </a:lnTo>
                    <a:close/>
                  </a:path>
                </a:pathLst>
              </a:custGeom>
              <a:solidFill>
                <a:schemeClr val="accent1"/>
              </a:solidFill>
              <a:ln>
                <a:noFill/>
              </a:ln>
              <a:effectLst/>
              <a:scene3d>
                <a:camera prst="orthographicFront">
                  <a:rot lat="0" lon="0" rev="0"/>
                </a:camera>
                <a:lightRig rig="balanced" dir="t">
                  <a:rot lat="0" lon="0" rev="8700000"/>
                </a:lightRig>
              </a:scene3d>
              <a:sp3d/>
            </p:spPr>
            <p:txBody>
              <a:bodyPr vert="horz" wrap="square" lIns="91440" tIns="45720" rIns="91440" bIns="45720" numCol="1" anchor="t" anchorCtr="0" compatLnSpc="1">
                <a:prstTxWarp prst="textNoShape">
                  <a:avLst/>
                </a:prstTxWarp>
              </a:bodyPr>
              <a:lstStyle/>
              <a:p>
                <a:endParaRPr lang="ru-RU"/>
              </a:p>
            </p:txBody>
          </p:sp>
        </p:grpSp>
        <p:sp>
          <p:nvSpPr>
            <p:cNvPr id="29" name="TextBox 28"/>
            <p:cNvSpPr txBox="1"/>
            <p:nvPr/>
          </p:nvSpPr>
          <p:spPr>
            <a:xfrm>
              <a:off x="5912158" y="4215497"/>
              <a:ext cx="1705118" cy="544765"/>
            </a:xfrm>
            <a:prstGeom prst="rect">
              <a:avLst/>
            </a:prstGeom>
            <a:solidFill>
              <a:schemeClr val="accent1"/>
            </a:solidFill>
          </p:spPr>
          <p:txBody>
            <a:bodyPr wrap="square" rtlCol="0">
              <a:spAutoFit/>
            </a:bodyPr>
            <a:lstStyle/>
            <a:p>
              <a:pPr algn="ctr">
                <a:lnSpc>
                  <a:spcPct val="80000"/>
                </a:lnSpc>
              </a:pPr>
              <a:r>
                <a:rPr lang="en-US" dirty="0">
                  <a:solidFill>
                    <a:schemeClr val="bg1"/>
                  </a:solidFill>
                </a:rPr>
                <a:t>Finalize plan &amp; initiatives</a:t>
              </a:r>
            </a:p>
          </p:txBody>
        </p:sp>
      </p:grpSp>
    </p:spTree>
    <p:extLst>
      <p:ext uri="{BB962C8B-B14F-4D97-AF65-F5344CB8AC3E}">
        <p14:creationId xmlns:p14="http://schemas.microsoft.com/office/powerpoint/2010/main" val="40779246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750"/>
                                        <p:tgtEl>
                                          <p:spTgt spid="15"/>
                                        </p:tgtEl>
                                      </p:cBhvr>
                                    </p:animEffect>
                                  </p:childTnLst>
                                </p:cTn>
                              </p:par>
                              <p:par>
                                <p:cTn id="12" presetID="10" presetClass="exit" presetSubtype="0" fill="hold" nodeType="withEffect">
                                  <p:stCondLst>
                                    <p:cond delay="0"/>
                                  </p:stCondLst>
                                  <p:childTnLst>
                                    <p:animEffect transition="out" filter="fade">
                                      <p:cBhvr>
                                        <p:cTn id="13" dur="500"/>
                                        <p:tgtEl>
                                          <p:spTgt spid="19"/>
                                        </p:tgtEl>
                                      </p:cBhvr>
                                    </p:animEffect>
                                    <p:set>
                                      <p:cBhvr>
                                        <p:cTn id="14" dur="1" fill="hold">
                                          <p:stCondLst>
                                            <p:cond delay="499"/>
                                          </p:stCondLst>
                                        </p:cTn>
                                        <p:tgtEl>
                                          <p:spTgt spid="19"/>
                                        </p:tgtEl>
                                        <p:attrNameLst>
                                          <p:attrName>style.visibility</p:attrName>
                                        </p:attrNameLst>
                                      </p:cBhvr>
                                      <p:to>
                                        <p:strVal val="hidden"/>
                                      </p:to>
                                    </p:set>
                                  </p:childTnLst>
                                </p:cTn>
                              </p:par>
                              <p:par>
                                <p:cTn id="15" presetID="10" presetClass="exit" presetSubtype="0" fill="hold" nodeType="withEffect">
                                  <p:stCondLst>
                                    <p:cond delay="0"/>
                                  </p:stCondLst>
                                  <p:childTnLst>
                                    <p:animEffect transition="out" filter="fade">
                                      <p:cBhvr>
                                        <p:cTn id="16" dur="500"/>
                                        <p:tgtEl>
                                          <p:spTgt spid="23"/>
                                        </p:tgtEl>
                                      </p:cBhvr>
                                    </p:animEffect>
                                    <p:set>
                                      <p:cBhvr>
                                        <p:cTn id="17" dur="1" fill="hold">
                                          <p:stCondLst>
                                            <p:cond delay="499"/>
                                          </p:stCondLst>
                                        </p:cTn>
                                        <p:tgtEl>
                                          <p:spTgt spid="23"/>
                                        </p:tgtEl>
                                        <p:attrNameLst>
                                          <p:attrName>style.visibility</p:attrName>
                                        </p:attrNameLst>
                                      </p:cBhvr>
                                      <p:to>
                                        <p:strVal val="hidden"/>
                                      </p:to>
                                    </p:set>
                                  </p:childTnLst>
                                </p:cTn>
                              </p:par>
                              <p:par>
                                <p:cTn id="18" presetID="10" presetClass="exit" presetSubtype="0" fill="hold" nodeType="withEffect">
                                  <p:stCondLst>
                                    <p:cond delay="0"/>
                                  </p:stCondLst>
                                  <p:childTnLst>
                                    <p:animEffect transition="out" filter="fade">
                                      <p:cBhvr>
                                        <p:cTn id="19" dur="500"/>
                                        <p:tgtEl>
                                          <p:spTgt spid="21"/>
                                        </p:tgtEl>
                                      </p:cBhvr>
                                    </p:animEffect>
                                    <p:set>
                                      <p:cBhvr>
                                        <p:cTn id="20"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0" dirty="0">
                <a:solidFill>
                  <a:schemeClr val="tx2"/>
                </a:solidFill>
                <a:latin typeface="+mj-lt"/>
                <a:cs typeface="+mj-cs"/>
              </a:rPr>
              <a:t>Talking to Members, Employers, Leaders </a:t>
            </a:r>
          </a:p>
        </p:txBody>
      </p:sp>
      <p:sp>
        <p:nvSpPr>
          <p:cNvPr id="14" name="Content Placeholder 13"/>
          <p:cNvSpPr>
            <a:spLocks noGrp="1"/>
          </p:cNvSpPr>
          <p:nvPr>
            <p:ph sz="quarter" idx="12"/>
          </p:nvPr>
        </p:nvSpPr>
        <p:spPr>
          <a:xfrm>
            <a:off x="5286836" y="1693307"/>
            <a:ext cx="3569479" cy="3602771"/>
          </a:xfrm>
        </p:spPr>
        <p:txBody>
          <a:bodyPr>
            <a:noAutofit/>
          </a:bodyPr>
          <a:lstStyle/>
          <a:p>
            <a:pPr marL="0" indent="0">
              <a:lnSpc>
                <a:spcPct val="100000"/>
              </a:lnSpc>
              <a:buNone/>
            </a:pPr>
            <a:r>
              <a:rPr lang="en-US" sz="2200" dirty="0" smtClean="0"/>
              <a:t>The </a:t>
            </a:r>
            <a:r>
              <a:rPr lang="en-US" sz="2200" b="1" dirty="0" smtClean="0">
                <a:solidFill>
                  <a:schemeClr val="accent1"/>
                </a:solidFill>
              </a:rPr>
              <a:t>Strategic Planning Task Force </a:t>
            </a:r>
            <a:r>
              <a:rPr lang="en-US" sz="2200" dirty="0" smtClean="0"/>
              <a:t>had conversations with members, employers, industry leaders and volunteer leaders. They identified key trends affecting the profession and the industries it serves, as well as opportunities and challenges for the profession. </a:t>
            </a:r>
          </a:p>
          <a:p>
            <a:pPr marL="0" indent="0">
              <a:lnSpc>
                <a:spcPct val="100000"/>
              </a:lnSpc>
              <a:buNone/>
            </a:pPr>
            <a:endParaRPr lang="en-US" sz="2200" dirty="0"/>
          </a:p>
        </p:txBody>
      </p:sp>
      <p:sp>
        <p:nvSpPr>
          <p:cNvPr id="12" name="TextBox 11"/>
          <p:cNvSpPr txBox="1"/>
          <p:nvPr/>
        </p:nvSpPr>
        <p:spPr>
          <a:xfrm>
            <a:off x="9670512" y="34545"/>
            <a:ext cx="5100565" cy="7017306"/>
          </a:xfrm>
          <a:prstGeom prst="rect">
            <a:avLst/>
          </a:prstGeom>
          <a:noFill/>
        </p:spPr>
        <p:txBody>
          <a:bodyPr wrap="square" rtlCol="0">
            <a:spAutoFit/>
          </a:bodyPr>
          <a:lstStyle/>
          <a:p>
            <a:r>
              <a:rPr lang="en-US" dirty="0"/>
              <a:t>NOTES ON DESIGN </a:t>
            </a:r>
          </a:p>
          <a:p>
            <a:pPr marL="285750" indent="-285750">
              <a:buFont typeface="Arial" panose="020B0604020202020204" pitchFamily="34" charset="0"/>
              <a:buChar char="•"/>
            </a:pPr>
            <a:r>
              <a:rPr lang="en-US" dirty="0"/>
              <a:t>This text to appear when you hover over the boxes. </a:t>
            </a:r>
          </a:p>
          <a:p>
            <a:pPr marL="285750" indent="-285750">
              <a:buFont typeface="Arial" panose="020B0604020202020204" pitchFamily="34" charset="0"/>
              <a:buChar char="•"/>
            </a:pPr>
            <a:r>
              <a:rPr lang="en-US" dirty="0"/>
              <a:t>Board of Directors: “Board members gave input at their March 2015 </a:t>
            </a:r>
            <a:r>
              <a:rPr lang="en-US" dirty="0" smtClean="0"/>
              <a:t>meeting.” </a:t>
            </a:r>
            <a:endParaRPr lang="en-US" dirty="0"/>
          </a:p>
          <a:p>
            <a:pPr marL="285750" indent="-285750">
              <a:buFont typeface="Arial" panose="020B0604020202020204" pitchFamily="34" charset="0"/>
              <a:buChar char="•"/>
            </a:pPr>
            <a:r>
              <a:rPr lang="en-US" dirty="0"/>
              <a:t>Employers’ Council: “ The XX member Employer’s Council meets semi-annually and is comprised of actuaries and non-actuaries representing insurance companies, consulting firms, </a:t>
            </a:r>
            <a:r>
              <a:rPr lang="en-US" dirty="0" smtClean="0"/>
              <a:t>etc.. </a:t>
            </a:r>
            <a:r>
              <a:rPr lang="en-US" dirty="0"/>
              <a:t>“ GET TEXT FROM SHEREE</a:t>
            </a:r>
          </a:p>
          <a:p>
            <a:pPr marL="285750" indent="-285750">
              <a:buFont typeface="Arial" panose="020B0604020202020204" pitchFamily="34" charset="0"/>
              <a:buChar char="•"/>
            </a:pPr>
            <a:r>
              <a:rPr lang="en-US" dirty="0"/>
              <a:t>Section Council Leaders: “ Section Council chairs and vice-chairs get together twice a year to discuss key issues for the sections; Section council chairs met in April 2015.” </a:t>
            </a:r>
          </a:p>
          <a:p>
            <a:pPr marL="285750" indent="-285750">
              <a:buFont typeface="Arial" panose="020B0604020202020204" pitchFamily="34" charset="0"/>
              <a:buChar char="•"/>
            </a:pPr>
            <a:r>
              <a:rPr lang="en-US" dirty="0"/>
              <a:t>Key Industry Leaders:  “Academics, leaders in insurance and consulting, actuaries in key government roles, SOA presidential officers and other leaders in the US, Canada and Asia participated in one-on-one in-depth interviews.” </a:t>
            </a:r>
          </a:p>
          <a:p>
            <a:pPr marL="285750" indent="-285750">
              <a:buFont typeface="Arial" panose="020B0604020202020204" pitchFamily="34" charset="0"/>
              <a:buChar char="•"/>
            </a:pPr>
            <a:r>
              <a:rPr lang="en-US" dirty="0"/>
              <a:t>SOA member panel:  “249 members of the SOA member survey panel gave their insights on key trends, opportunities for actuaries, and strengths and weaknesses of the </a:t>
            </a:r>
            <a:r>
              <a:rPr lang="en-US" dirty="0" smtClean="0"/>
              <a:t>profession. Key </a:t>
            </a:r>
            <a:r>
              <a:rPr lang="en-US" dirty="0"/>
              <a:t>results from their survey are shown on the next panels.” </a:t>
            </a:r>
          </a:p>
          <a:p>
            <a:pPr marL="285750" indent="-285750">
              <a:buFont typeface="Arial" panose="020B0604020202020204" pitchFamily="34" charset="0"/>
              <a:buChar char="•"/>
            </a:pPr>
            <a:endParaRPr lang="en-US" dirty="0"/>
          </a:p>
        </p:txBody>
      </p:sp>
      <p:grpSp>
        <p:nvGrpSpPr>
          <p:cNvPr id="11" name="Group 10"/>
          <p:cNvGrpSpPr/>
          <p:nvPr/>
        </p:nvGrpSpPr>
        <p:grpSpPr>
          <a:xfrm>
            <a:off x="-249116" y="1175896"/>
            <a:ext cx="5128853" cy="1370270"/>
            <a:chOff x="956688" y="1424092"/>
            <a:chExt cx="5128853" cy="1370270"/>
          </a:xfrm>
          <a:solidFill>
            <a:schemeClr val="accent1"/>
          </a:solidFill>
        </p:grpSpPr>
        <p:grpSp>
          <p:nvGrpSpPr>
            <p:cNvPr id="16" name="Group 15"/>
            <p:cNvGrpSpPr/>
            <p:nvPr/>
          </p:nvGrpSpPr>
          <p:grpSpPr>
            <a:xfrm>
              <a:off x="956688" y="1424092"/>
              <a:ext cx="5128853" cy="1370270"/>
              <a:chOff x="956688" y="1424092"/>
              <a:chExt cx="5128853" cy="1370270"/>
            </a:xfrm>
            <a:grpFill/>
          </p:grpSpPr>
          <p:sp>
            <p:nvSpPr>
              <p:cNvPr id="18" name="Freeform 17"/>
              <p:cNvSpPr>
                <a:spLocks/>
              </p:cNvSpPr>
              <p:nvPr/>
            </p:nvSpPr>
            <p:spPr bwMode="auto">
              <a:xfrm>
                <a:off x="956688" y="1424092"/>
                <a:ext cx="738537" cy="1370270"/>
              </a:xfrm>
              <a:custGeom>
                <a:avLst/>
                <a:gdLst>
                  <a:gd name="T0" fmla="*/ 0 w 325"/>
                  <a:gd name="T1" fmla="*/ 0 h 603"/>
                  <a:gd name="T2" fmla="*/ 325 w 325"/>
                  <a:gd name="T3" fmla="*/ 316 h 603"/>
                  <a:gd name="T4" fmla="*/ 325 w 325"/>
                  <a:gd name="T5" fmla="*/ 603 h 603"/>
                  <a:gd name="T6" fmla="*/ 0 w 325"/>
                  <a:gd name="T7" fmla="*/ 397 h 603"/>
                  <a:gd name="T8" fmla="*/ 0 w 325"/>
                  <a:gd name="T9" fmla="*/ 0 h 603"/>
                </a:gdLst>
                <a:ahLst/>
                <a:cxnLst>
                  <a:cxn ang="0">
                    <a:pos x="T0" y="T1"/>
                  </a:cxn>
                  <a:cxn ang="0">
                    <a:pos x="T2" y="T3"/>
                  </a:cxn>
                  <a:cxn ang="0">
                    <a:pos x="T4" y="T5"/>
                  </a:cxn>
                  <a:cxn ang="0">
                    <a:pos x="T6" y="T7"/>
                  </a:cxn>
                  <a:cxn ang="0">
                    <a:pos x="T8" y="T9"/>
                  </a:cxn>
                </a:cxnLst>
                <a:rect l="0" t="0" r="r" b="b"/>
                <a:pathLst>
                  <a:path w="325" h="603">
                    <a:moveTo>
                      <a:pt x="0" y="0"/>
                    </a:moveTo>
                    <a:lnTo>
                      <a:pt x="325" y="316"/>
                    </a:lnTo>
                    <a:lnTo>
                      <a:pt x="325" y="603"/>
                    </a:lnTo>
                    <a:lnTo>
                      <a:pt x="0" y="397"/>
                    </a:lnTo>
                    <a:lnTo>
                      <a:pt x="0" y="0"/>
                    </a:lnTo>
                    <a:close/>
                  </a:path>
                </a:pathLst>
              </a:custGeom>
              <a:solidFill>
                <a:schemeClr val="accent1">
                  <a:alpha val="69804"/>
                </a:schemeClr>
              </a:solidFill>
              <a:ln>
                <a:noFill/>
              </a:ln>
            </p:spPr>
            <p:txBody>
              <a:bodyPr vert="horz" wrap="square" lIns="121920" tIns="60960" rIns="121920" bIns="60960" numCol="1" anchor="t" anchorCtr="0" compatLnSpc="1">
                <a:prstTxWarp prst="textNoShape">
                  <a:avLst/>
                </a:prstTxWarp>
              </a:bodyPr>
              <a:lstStyle/>
              <a:p>
                <a:endParaRPr lang="en-US" sz="3200" dirty="0"/>
              </a:p>
            </p:txBody>
          </p:sp>
          <p:sp>
            <p:nvSpPr>
              <p:cNvPr id="20" name="Freeform 15"/>
              <p:cNvSpPr>
                <a:spLocks/>
              </p:cNvSpPr>
              <p:nvPr/>
            </p:nvSpPr>
            <p:spPr bwMode="auto">
              <a:xfrm>
                <a:off x="1695225" y="2142177"/>
                <a:ext cx="4390316" cy="652185"/>
              </a:xfrm>
              <a:custGeom>
                <a:avLst/>
                <a:gdLst>
                  <a:gd name="T0" fmla="*/ 0 w 1932"/>
                  <a:gd name="T1" fmla="*/ 0 h 287"/>
                  <a:gd name="T2" fmla="*/ 1831 w 1932"/>
                  <a:gd name="T3" fmla="*/ 0 h 287"/>
                  <a:gd name="T4" fmla="*/ 1932 w 1932"/>
                  <a:gd name="T5" fmla="*/ 144 h 287"/>
                  <a:gd name="T6" fmla="*/ 1831 w 1932"/>
                  <a:gd name="T7" fmla="*/ 287 h 287"/>
                  <a:gd name="T8" fmla="*/ 0 w 1932"/>
                  <a:gd name="T9" fmla="*/ 287 h 287"/>
                  <a:gd name="T10" fmla="*/ 0 w 1932"/>
                  <a:gd name="T11" fmla="*/ 0 h 287"/>
                </a:gdLst>
                <a:ahLst/>
                <a:cxnLst>
                  <a:cxn ang="0">
                    <a:pos x="T0" y="T1"/>
                  </a:cxn>
                  <a:cxn ang="0">
                    <a:pos x="T2" y="T3"/>
                  </a:cxn>
                  <a:cxn ang="0">
                    <a:pos x="T4" y="T5"/>
                  </a:cxn>
                  <a:cxn ang="0">
                    <a:pos x="T6" y="T7"/>
                  </a:cxn>
                  <a:cxn ang="0">
                    <a:pos x="T8" y="T9"/>
                  </a:cxn>
                  <a:cxn ang="0">
                    <a:pos x="T10" y="T11"/>
                  </a:cxn>
                </a:cxnLst>
                <a:rect l="0" t="0" r="r" b="b"/>
                <a:pathLst>
                  <a:path w="1932" h="287">
                    <a:moveTo>
                      <a:pt x="0" y="0"/>
                    </a:moveTo>
                    <a:lnTo>
                      <a:pt x="1831" y="0"/>
                    </a:lnTo>
                    <a:lnTo>
                      <a:pt x="1932" y="144"/>
                    </a:lnTo>
                    <a:lnTo>
                      <a:pt x="1831" y="287"/>
                    </a:lnTo>
                    <a:lnTo>
                      <a:pt x="0" y="287"/>
                    </a:lnTo>
                    <a:lnTo>
                      <a:pt x="0"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3200" dirty="0"/>
              </a:p>
            </p:txBody>
          </p:sp>
        </p:grpSp>
        <p:sp>
          <p:nvSpPr>
            <p:cNvPr id="15" name="TextBox 14">
              <a:hlinkClick r:id="rId3" action="ppaction://hlinksldjump" tooltip="Board members gave input at their March 2015 meeting."/>
            </p:cNvPr>
            <p:cNvSpPr txBox="1"/>
            <p:nvPr/>
          </p:nvSpPr>
          <p:spPr>
            <a:xfrm>
              <a:off x="2866371" y="2326201"/>
              <a:ext cx="2040954" cy="307777"/>
            </a:xfrm>
            <a:prstGeom prst="rect">
              <a:avLst/>
            </a:prstGeom>
            <a:grpFill/>
          </p:spPr>
          <p:txBody>
            <a:bodyPr wrap="square" lIns="0" tIns="0" rIns="0" bIns="0" rtlCol="0">
              <a:spAutoFit/>
            </a:bodyPr>
            <a:lstStyle/>
            <a:p>
              <a:pPr algn="ctr"/>
              <a:r>
                <a:rPr lang="en-GB" sz="2000" b="1" dirty="0" smtClean="0">
                  <a:solidFill>
                    <a:schemeClr val="bg1"/>
                  </a:solidFill>
                  <a:ea typeface="Fira Sans SemiBold Italic" panose="00000700000000000000" pitchFamily="50" charset="0"/>
                  <a:cs typeface="Clear Sans" panose="020B0503030202020304" pitchFamily="34" charset="0"/>
                </a:rPr>
                <a:t>Board of Directors</a:t>
              </a:r>
              <a:endParaRPr lang="en-GB" sz="2000" b="1" dirty="0">
                <a:solidFill>
                  <a:schemeClr val="bg1"/>
                </a:solidFill>
                <a:ea typeface="Fira Sans SemiBold Italic" panose="00000700000000000000" pitchFamily="50" charset="0"/>
                <a:cs typeface="Clear Sans" panose="020B0503030202020304" pitchFamily="34" charset="0"/>
              </a:endParaRPr>
            </a:p>
          </p:txBody>
        </p:sp>
      </p:grpSp>
      <p:grpSp>
        <p:nvGrpSpPr>
          <p:cNvPr id="21" name="Group 20"/>
          <p:cNvGrpSpPr/>
          <p:nvPr/>
        </p:nvGrpSpPr>
        <p:grpSpPr>
          <a:xfrm>
            <a:off x="-249116" y="2078046"/>
            <a:ext cx="5128853" cy="1131665"/>
            <a:chOff x="956688" y="2326242"/>
            <a:chExt cx="5128853" cy="1131665"/>
          </a:xfrm>
        </p:grpSpPr>
        <p:grpSp>
          <p:nvGrpSpPr>
            <p:cNvPr id="22" name="Group 21"/>
            <p:cNvGrpSpPr/>
            <p:nvPr/>
          </p:nvGrpSpPr>
          <p:grpSpPr>
            <a:xfrm>
              <a:off x="956688" y="2326242"/>
              <a:ext cx="5128853" cy="1131665"/>
              <a:chOff x="956688" y="2326242"/>
              <a:chExt cx="5128853" cy="1131665"/>
            </a:xfrm>
          </p:grpSpPr>
          <p:sp>
            <p:nvSpPr>
              <p:cNvPr id="24" name="Freeform 23"/>
              <p:cNvSpPr>
                <a:spLocks/>
              </p:cNvSpPr>
              <p:nvPr/>
            </p:nvSpPr>
            <p:spPr bwMode="auto">
              <a:xfrm>
                <a:off x="956688" y="2326242"/>
                <a:ext cx="738537" cy="1131665"/>
              </a:xfrm>
              <a:custGeom>
                <a:avLst/>
                <a:gdLst>
                  <a:gd name="T0" fmla="*/ 0 w 325"/>
                  <a:gd name="T1" fmla="*/ 0 h 498"/>
                  <a:gd name="T2" fmla="*/ 325 w 325"/>
                  <a:gd name="T3" fmla="*/ 206 h 498"/>
                  <a:gd name="T4" fmla="*/ 325 w 325"/>
                  <a:gd name="T5" fmla="*/ 498 h 498"/>
                  <a:gd name="T6" fmla="*/ 0 w 325"/>
                  <a:gd name="T7" fmla="*/ 398 h 498"/>
                  <a:gd name="T8" fmla="*/ 0 w 325"/>
                  <a:gd name="T9" fmla="*/ 0 h 498"/>
                </a:gdLst>
                <a:ahLst/>
                <a:cxnLst>
                  <a:cxn ang="0">
                    <a:pos x="T0" y="T1"/>
                  </a:cxn>
                  <a:cxn ang="0">
                    <a:pos x="T2" y="T3"/>
                  </a:cxn>
                  <a:cxn ang="0">
                    <a:pos x="T4" y="T5"/>
                  </a:cxn>
                  <a:cxn ang="0">
                    <a:pos x="T6" y="T7"/>
                  </a:cxn>
                  <a:cxn ang="0">
                    <a:pos x="T8" y="T9"/>
                  </a:cxn>
                </a:cxnLst>
                <a:rect l="0" t="0" r="r" b="b"/>
                <a:pathLst>
                  <a:path w="325" h="498">
                    <a:moveTo>
                      <a:pt x="0" y="0"/>
                    </a:moveTo>
                    <a:lnTo>
                      <a:pt x="325" y="206"/>
                    </a:lnTo>
                    <a:lnTo>
                      <a:pt x="325" y="498"/>
                    </a:lnTo>
                    <a:lnTo>
                      <a:pt x="0" y="398"/>
                    </a:lnTo>
                    <a:lnTo>
                      <a:pt x="0" y="0"/>
                    </a:lnTo>
                    <a:close/>
                  </a:path>
                </a:pathLst>
              </a:custGeom>
              <a:solidFill>
                <a:schemeClr val="accent2">
                  <a:alpha val="80000"/>
                </a:schemeClr>
              </a:solidFill>
              <a:ln>
                <a:noFill/>
              </a:ln>
            </p:spPr>
            <p:txBody>
              <a:bodyPr vert="horz" wrap="square" lIns="121920" tIns="60960" rIns="121920" bIns="60960" numCol="1" anchor="t" anchorCtr="0" compatLnSpc="1">
                <a:prstTxWarp prst="textNoShape">
                  <a:avLst/>
                </a:prstTxWarp>
              </a:bodyPr>
              <a:lstStyle/>
              <a:p>
                <a:endParaRPr lang="en-US" sz="3200" dirty="0"/>
              </a:p>
            </p:txBody>
          </p:sp>
          <p:sp>
            <p:nvSpPr>
              <p:cNvPr id="26" name="Freeform 16"/>
              <p:cNvSpPr>
                <a:spLocks/>
              </p:cNvSpPr>
              <p:nvPr/>
            </p:nvSpPr>
            <p:spPr bwMode="auto">
              <a:xfrm>
                <a:off x="1695225" y="2794360"/>
                <a:ext cx="4390316" cy="663547"/>
              </a:xfrm>
              <a:custGeom>
                <a:avLst/>
                <a:gdLst>
                  <a:gd name="T0" fmla="*/ 0 w 1932"/>
                  <a:gd name="T1" fmla="*/ 0 h 292"/>
                  <a:gd name="T2" fmla="*/ 1831 w 1932"/>
                  <a:gd name="T3" fmla="*/ 0 h 292"/>
                  <a:gd name="T4" fmla="*/ 1932 w 1932"/>
                  <a:gd name="T5" fmla="*/ 149 h 292"/>
                  <a:gd name="T6" fmla="*/ 1831 w 1932"/>
                  <a:gd name="T7" fmla="*/ 292 h 292"/>
                  <a:gd name="T8" fmla="*/ 0 w 1932"/>
                  <a:gd name="T9" fmla="*/ 292 h 292"/>
                  <a:gd name="T10" fmla="*/ 0 w 1932"/>
                  <a:gd name="T11" fmla="*/ 0 h 292"/>
                </a:gdLst>
                <a:ahLst/>
                <a:cxnLst>
                  <a:cxn ang="0">
                    <a:pos x="T0" y="T1"/>
                  </a:cxn>
                  <a:cxn ang="0">
                    <a:pos x="T2" y="T3"/>
                  </a:cxn>
                  <a:cxn ang="0">
                    <a:pos x="T4" y="T5"/>
                  </a:cxn>
                  <a:cxn ang="0">
                    <a:pos x="T6" y="T7"/>
                  </a:cxn>
                  <a:cxn ang="0">
                    <a:pos x="T8" y="T9"/>
                  </a:cxn>
                  <a:cxn ang="0">
                    <a:pos x="T10" y="T11"/>
                  </a:cxn>
                </a:cxnLst>
                <a:rect l="0" t="0" r="r" b="b"/>
                <a:pathLst>
                  <a:path w="1932" h="292">
                    <a:moveTo>
                      <a:pt x="0" y="0"/>
                    </a:moveTo>
                    <a:lnTo>
                      <a:pt x="1831" y="0"/>
                    </a:lnTo>
                    <a:lnTo>
                      <a:pt x="1932" y="149"/>
                    </a:lnTo>
                    <a:lnTo>
                      <a:pt x="1831" y="292"/>
                    </a:lnTo>
                    <a:lnTo>
                      <a:pt x="0" y="292"/>
                    </a:lnTo>
                    <a:lnTo>
                      <a:pt x="0" y="0"/>
                    </a:lnTo>
                    <a:close/>
                  </a:path>
                </a:pathLst>
              </a:custGeom>
              <a:solidFill>
                <a:schemeClr val="accent2"/>
              </a:solidFill>
              <a:ln>
                <a:noFill/>
              </a:ln>
            </p:spPr>
            <p:txBody>
              <a:bodyPr vert="horz" wrap="square" lIns="121920" tIns="60960" rIns="121920" bIns="60960" numCol="1" anchor="t" anchorCtr="0" compatLnSpc="1">
                <a:prstTxWarp prst="textNoShape">
                  <a:avLst/>
                </a:prstTxWarp>
              </a:bodyPr>
              <a:lstStyle/>
              <a:p>
                <a:endParaRPr lang="en-US" sz="3200" dirty="0"/>
              </a:p>
            </p:txBody>
          </p:sp>
        </p:grpSp>
        <p:sp>
          <p:nvSpPr>
            <p:cNvPr id="23" name="TextBox 22">
              <a:hlinkClick r:id="rId3" action="ppaction://hlinksldjump" tooltip="249 members of the SOA member survey panel gave their insights on key trends, opportunities for actuaries, and strengths and weaknesses of the profession.  Key results from their survey are shown on the next panels."/>
            </p:cNvPr>
            <p:cNvSpPr txBox="1"/>
            <p:nvPr/>
          </p:nvSpPr>
          <p:spPr>
            <a:xfrm>
              <a:off x="2453833" y="2987798"/>
              <a:ext cx="2727183" cy="307777"/>
            </a:xfrm>
            <a:prstGeom prst="rect">
              <a:avLst/>
            </a:prstGeom>
            <a:noFill/>
          </p:spPr>
          <p:txBody>
            <a:bodyPr wrap="square" lIns="0" tIns="0" rIns="0" bIns="0" rtlCol="0">
              <a:spAutoFit/>
            </a:bodyPr>
            <a:lstStyle/>
            <a:p>
              <a:pPr algn="ctr"/>
              <a:r>
                <a:rPr lang="en-GB" sz="2000" b="1" dirty="0" smtClean="0">
                  <a:solidFill>
                    <a:schemeClr val="accent1"/>
                  </a:solidFill>
                  <a:ea typeface="Fira Sans SemiBold Italic" panose="00000700000000000000" pitchFamily="50" charset="0"/>
                  <a:cs typeface="Clear Sans" panose="020B0503030202020304" pitchFamily="34" charset="0"/>
                </a:rPr>
                <a:t>Employer’s Council</a:t>
              </a:r>
              <a:endParaRPr lang="en-GB" sz="2000" b="1" dirty="0">
                <a:solidFill>
                  <a:schemeClr val="accent1"/>
                </a:solidFill>
                <a:ea typeface="Fira Sans SemiBold Italic" panose="00000700000000000000" pitchFamily="50" charset="0"/>
                <a:cs typeface="Clear Sans" panose="020B0503030202020304" pitchFamily="34" charset="0"/>
              </a:endParaRPr>
            </a:p>
          </p:txBody>
        </p:sp>
      </p:grpSp>
      <p:grpSp>
        <p:nvGrpSpPr>
          <p:cNvPr id="28" name="Group 27"/>
          <p:cNvGrpSpPr/>
          <p:nvPr/>
        </p:nvGrpSpPr>
        <p:grpSpPr>
          <a:xfrm>
            <a:off x="-249116" y="2982469"/>
            <a:ext cx="5128853" cy="902151"/>
            <a:chOff x="956688" y="3230665"/>
            <a:chExt cx="5128853" cy="902151"/>
          </a:xfrm>
        </p:grpSpPr>
        <p:grpSp>
          <p:nvGrpSpPr>
            <p:cNvPr id="29" name="Group 28"/>
            <p:cNvGrpSpPr/>
            <p:nvPr/>
          </p:nvGrpSpPr>
          <p:grpSpPr>
            <a:xfrm>
              <a:off x="956688" y="3230665"/>
              <a:ext cx="5128853" cy="902151"/>
              <a:chOff x="956688" y="3230665"/>
              <a:chExt cx="5128853" cy="902151"/>
            </a:xfrm>
          </p:grpSpPr>
          <p:sp>
            <p:nvSpPr>
              <p:cNvPr id="31" name="Freeform 30"/>
              <p:cNvSpPr>
                <a:spLocks/>
              </p:cNvSpPr>
              <p:nvPr/>
            </p:nvSpPr>
            <p:spPr bwMode="auto">
              <a:xfrm>
                <a:off x="956688" y="3230665"/>
                <a:ext cx="738537" cy="902151"/>
              </a:xfrm>
              <a:custGeom>
                <a:avLst/>
                <a:gdLst>
                  <a:gd name="T0" fmla="*/ 0 w 325"/>
                  <a:gd name="T1" fmla="*/ 0 h 397"/>
                  <a:gd name="T2" fmla="*/ 325 w 325"/>
                  <a:gd name="T3" fmla="*/ 100 h 397"/>
                  <a:gd name="T4" fmla="*/ 325 w 325"/>
                  <a:gd name="T5" fmla="*/ 397 h 397"/>
                  <a:gd name="T6" fmla="*/ 0 w 325"/>
                  <a:gd name="T7" fmla="*/ 397 h 397"/>
                  <a:gd name="T8" fmla="*/ 0 w 325"/>
                  <a:gd name="T9" fmla="*/ 0 h 397"/>
                </a:gdLst>
                <a:ahLst/>
                <a:cxnLst>
                  <a:cxn ang="0">
                    <a:pos x="T0" y="T1"/>
                  </a:cxn>
                  <a:cxn ang="0">
                    <a:pos x="T2" y="T3"/>
                  </a:cxn>
                  <a:cxn ang="0">
                    <a:pos x="T4" y="T5"/>
                  </a:cxn>
                  <a:cxn ang="0">
                    <a:pos x="T6" y="T7"/>
                  </a:cxn>
                  <a:cxn ang="0">
                    <a:pos x="T8" y="T9"/>
                  </a:cxn>
                </a:cxnLst>
                <a:rect l="0" t="0" r="r" b="b"/>
                <a:pathLst>
                  <a:path w="325" h="397">
                    <a:moveTo>
                      <a:pt x="0" y="0"/>
                    </a:moveTo>
                    <a:lnTo>
                      <a:pt x="325" y="100"/>
                    </a:lnTo>
                    <a:lnTo>
                      <a:pt x="325" y="397"/>
                    </a:lnTo>
                    <a:lnTo>
                      <a:pt x="0" y="397"/>
                    </a:lnTo>
                    <a:lnTo>
                      <a:pt x="0" y="0"/>
                    </a:lnTo>
                    <a:close/>
                  </a:path>
                </a:pathLst>
              </a:custGeom>
              <a:solidFill>
                <a:schemeClr val="accent3">
                  <a:alpha val="80000"/>
                </a:schemeClr>
              </a:solidFill>
              <a:ln>
                <a:noFill/>
              </a:ln>
            </p:spPr>
            <p:txBody>
              <a:bodyPr vert="horz" wrap="square" lIns="121920" tIns="60960" rIns="121920" bIns="60960" numCol="1" anchor="t" anchorCtr="0" compatLnSpc="1">
                <a:prstTxWarp prst="textNoShape">
                  <a:avLst/>
                </a:prstTxWarp>
              </a:bodyPr>
              <a:lstStyle/>
              <a:p>
                <a:endParaRPr lang="en-US" sz="3200" dirty="0"/>
              </a:p>
            </p:txBody>
          </p:sp>
          <p:sp>
            <p:nvSpPr>
              <p:cNvPr id="33" name="Freeform 18"/>
              <p:cNvSpPr>
                <a:spLocks/>
              </p:cNvSpPr>
              <p:nvPr/>
            </p:nvSpPr>
            <p:spPr bwMode="auto">
              <a:xfrm>
                <a:off x="1695225" y="3457906"/>
                <a:ext cx="4390316" cy="674909"/>
              </a:xfrm>
              <a:custGeom>
                <a:avLst/>
                <a:gdLst>
                  <a:gd name="T0" fmla="*/ 0 w 1932"/>
                  <a:gd name="T1" fmla="*/ 0 h 293"/>
                  <a:gd name="T2" fmla="*/ 1831 w 1932"/>
                  <a:gd name="T3" fmla="*/ 0 h 293"/>
                  <a:gd name="T4" fmla="*/ 1932 w 1932"/>
                  <a:gd name="T5" fmla="*/ 149 h 293"/>
                  <a:gd name="T6" fmla="*/ 1831 w 1932"/>
                  <a:gd name="T7" fmla="*/ 293 h 293"/>
                  <a:gd name="T8" fmla="*/ 0 w 1932"/>
                  <a:gd name="T9" fmla="*/ 293 h 293"/>
                  <a:gd name="T10" fmla="*/ 0 w 1932"/>
                  <a:gd name="T11" fmla="*/ 0 h 293"/>
                </a:gdLst>
                <a:ahLst/>
                <a:cxnLst>
                  <a:cxn ang="0">
                    <a:pos x="T0" y="T1"/>
                  </a:cxn>
                  <a:cxn ang="0">
                    <a:pos x="T2" y="T3"/>
                  </a:cxn>
                  <a:cxn ang="0">
                    <a:pos x="T4" y="T5"/>
                  </a:cxn>
                  <a:cxn ang="0">
                    <a:pos x="T6" y="T7"/>
                  </a:cxn>
                  <a:cxn ang="0">
                    <a:pos x="T8" y="T9"/>
                  </a:cxn>
                  <a:cxn ang="0">
                    <a:pos x="T10" y="T11"/>
                  </a:cxn>
                </a:cxnLst>
                <a:rect l="0" t="0" r="r" b="b"/>
                <a:pathLst>
                  <a:path w="1932" h="293">
                    <a:moveTo>
                      <a:pt x="0" y="0"/>
                    </a:moveTo>
                    <a:lnTo>
                      <a:pt x="1831" y="0"/>
                    </a:lnTo>
                    <a:lnTo>
                      <a:pt x="1932" y="149"/>
                    </a:lnTo>
                    <a:lnTo>
                      <a:pt x="1831" y="293"/>
                    </a:lnTo>
                    <a:lnTo>
                      <a:pt x="0" y="293"/>
                    </a:lnTo>
                    <a:lnTo>
                      <a:pt x="0" y="0"/>
                    </a:lnTo>
                    <a:close/>
                  </a:path>
                </a:pathLst>
              </a:custGeom>
              <a:solidFill>
                <a:schemeClr val="accent3"/>
              </a:solidFill>
              <a:ln>
                <a:noFill/>
              </a:ln>
            </p:spPr>
            <p:txBody>
              <a:bodyPr vert="horz" wrap="square" lIns="121920" tIns="60960" rIns="121920" bIns="60960" numCol="1" anchor="t" anchorCtr="0" compatLnSpc="1">
                <a:prstTxWarp prst="textNoShape">
                  <a:avLst/>
                </a:prstTxWarp>
              </a:bodyPr>
              <a:lstStyle/>
              <a:p>
                <a:endParaRPr lang="en-US" sz="3200" dirty="0"/>
              </a:p>
            </p:txBody>
          </p:sp>
        </p:grpSp>
        <p:sp>
          <p:nvSpPr>
            <p:cNvPr id="30" name="TextBox 29">
              <a:hlinkClick r:id="rId3" action="ppaction://hlinksldjump" tooltip="Academics, leaders in insurance and consulting, actuaries in key government roles, SOA presidential officers and other leaders in the US, Canada and Asia participated in one-on-one in-depth interviews."/>
            </p:cNvPr>
            <p:cNvSpPr txBox="1"/>
            <p:nvPr/>
          </p:nvSpPr>
          <p:spPr>
            <a:xfrm>
              <a:off x="2366222" y="3651275"/>
              <a:ext cx="3088355" cy="307777"/>
            </a:xfrm>
            <a:prstGeom prst="rect">
              <a:avLst/>
            </a:prstGeom>
            <a:noFill/>
          </p:spPr>
          <p:txBody>
            <a:bodyPr wrap="square" lIns="0" tIns="0" rIns="0" bIns="0" rtlCol="0">
              <a:spAutoFit/>
            </a:bodyPr>
            <a:lstStyle/>
            <a:p>
              <a:pPr algn="ctr"/>
              <a:r>
                <a:rPr lang="en-GB" sz="2000" b="1" dirty="0">
                  <a:solidFill>
                    <a:schemeClr val="bg1"/>
                  </a:solidFill>
                  <a:ea typeface="Fira Sans SemiBold Italic" panose="00000700000000000000" pitchFamily="50" charset="0"/>
                  <a:cs typeface="Clear Sans" panose="020B0503030202020304" pitchFamily="34" charset="0"/>
                </a:rPr>
                <a:t>Section Council Leaders</a:t>
              </a:r>
            </a:p>
          </p:txBody>
        </p:sp>
      </p:grpSp>
      <p:grpSp>
        <p:nvGrpSpPr>
          <p:cNvPr id="35" name="Group 34"/>
          <p:cNvGrpSpPr/>
          <p:nvPr/>
        </p:nvGrpSpPr>
        <p:grpSpPr>
          <a:xfrm>
            <a:off x="-249116" y="3884620"/>
            <a:ext cx="5128853" cy="893062"/>
            <a:chOff x="956688" y="4132816"/>
            <a:chExt cx="5128853" cy="893062"/>
          </a:xfrm>
        </p:grpSpPr>
        <p:grpSp>
          <p:nvGrpSpPr>
            <p:cNvPr id="36" name="Group 35"/>
            <p:cNvGrpSpPr/>
            <p:nvPr/>
          </p:nvGrpSpPr>
          <p:grpSpPr>
            <a:xfrm>
              <a:off x="956688" y="4132816"/>
              <a:ext cx="5128853" cy="893062"/>
              <a:chOff x="956688" y="4132816"/>
              <a:chExt cx="5128853" cy="893062"/>
            </a:xfrm>
          </p:grpSpPr>
          <p:sp>
            <p:nvSpPr>
              <p:cNvPr id="38" name="Freeform 37"/>
              <p:cNvSpPr>
                <a:spLocks/>
              </p:cNvSpPr>
              <p:nvPr/>
            </p:nvSpPr>
            <p:spPr bwMode="auto">
              <a:xfrm>
                <a:off x="956688" y="4132816"/>
                <a:ext cx="738537" cy="893062"/>
              </a:xfrm>
              <a:custGeom>
                <a:avLst/>
                <a:gdLst>
                  <a:gd name="T0" fmla="*/ 0 w 325"/>
                  <a:gd name="T1" fmla="*/ 393 h 393"/>
                  <a:gd name="T2" fmla="*/ 325 w 325"/>
                  <a:gd name="T3" fmla="*/ 293 h 393"/>
                  <a:gd name="T4" fmla="*/ 325 w 325"/>
                  <a:gd name="T5" fmla="*/ 0 h 393"/>
                  <a:gd name="T6" fmla="*/ 0 w 325"/>
                  <a:gd name="T7" fmla="*/ 0 h 393"/>
                  <a:gd name="T8" fmla="*/ 0 w 325"/>
                  <a:gd name="T9" fmla="*/ 393 h 393"/>
                </a:gdLst>
                <a:ahLst/>
                <a:cxnLst>
                  <a:cxn ang="0">
                    <a:pos x="T0" y="T1"/>
                  </a:cxn>
                  <a:cxn ang="0">
                    <a:pos x="T2" y="T3"/>
                  </a:cxn>
                  <a:cxn ang="0">
                    <a:pos x="T4" y="T5"/>
                  </a:cxn>
                  <a:cxn ang="0">
                    <a:pos x="T6" y="T7"/>
                  </a:cxn>
                  <a:cxn ang="0">
                    <a:pos x="T8" y="T9"/>
                  </a:cxn>
                </a:cxnLst>
                <a:rect l="0" t="0" r="r" b="b"/>
                <a:pathLst>
                  <a:path w="325" h="393">
                    <a:moveTo>
                      <a:pt x="0" y="393"/>
                    </a:moveTo>
                    <a:lnTo>
                      <a:pt x="325" y="293"/>
                    </a:lnTo>
                    <a:lnTo>
                      <a:pt x="325" y="0"/>
                    </a:lnTo>
                    <a:lnTo>
                      <a:pt x="0" y="0"/>
                    </a:lnTo>
                    <a:lnTo>
                      <a:pt x="0" y="393"/>
                    </a:lnTo>
                    <a:close/>
                  </a:path>
                </a:pathLst>
              </a:custGeom>
              <a:solidFill>
                <a:schemeClr val="accent5">
                  <a:alpha val="80000"/>
                </a:schemeClr>
              </a:solidFill>
              <a:ln>
                <a:noFill/>
              </a:ln>
            </p:spPr>
            <p:txBody>
              <a:bodyPr vert="horz" wrap="square" lIns="121920" tIns="60960" rIns="121920" bIns="60960" numCol="1" anchor="t" anchorCtr="0" compatLnSpc="1">
                <a:prstTxWarp prst="textNoShape">
                  <a:avLst/>
                </a:prstTxWarp>
              </a:bodyPr>
              <a:lstStyle/>
              <a:p>
                <a:endParaRPr lang="en-US" sz="3200" dirty="0"/>
              </a:p>
            </p:txBody>
          </p:sp>
          <p:sp>
            <p:nvSpPr>
              <p:cNvPr id="40" name="Freeform 19"/>
              <p:cNvSpPr>
                <a:spLocks/>
              </p:cNvSpPr>
              <p:nvPr/>
            </p:nvSpPr>
            <p:spPr bwMode="auto">
              <a:xfrm>
                <a:off x="1695225" y="4132816"/>
                <a:ext cx="4390316" cy="665071"/>
              </a:xfrm>
              <a:custGeom>
                <a:avLst/>
                <a:gdLst>
                  <a:gd name="T0" fmla="*/ 0 w 1932"/>
                  <a:gd name="T1" fmla="*/ 288 h 288"/>
                  <a:gd name="T2" fmla="*/ 1831 w 1932"/>
                  <a:gd name="T3" fmla="*/ 288 h 288"/>
                  <a:gd name="T4" fmla="*/ 1932 w 1932"/>
                  <a:gd name="T5" fmla="*/ 144 h 288"/>
                  <a:gd name="T6" fmla="*/ 1831 w 1932"/>
                  <a:gd name="T7" fmla="*/ 0 h 288"/>
                  <a:gd name="T8" fmla="*/ 0 w 1932"/>
                  <a:gd name="T9" fmla="*/ 0 h 288"/>
                  <a:gd name="T10" fmla="*/ 0 w 1932"/>
                  <a:gd name="T11" fmla="*/ 288 h 288"/>
                </a:gdLst>
                <a:ahLst/>
                <a:cxnLst>
                  <a:cxn ang="0">
                    <a:pos x="T0" y="T1"/>
                  </a:cxn>
                  <a:cxn ang="0">
                    <a:pos x="T2" y="T3"/>
                  </a:cxn>
                  <a:cxn ang="0">
                    <a:pos x="T4" y="T5"/>
                  </a:cxn>
                  <a:cxn ang="0">
                    <a:pos x="T6" y="T7"/>
                  </a:cxn>
                  <a:cxn ang="0">
                    <a:pos x="T8" y="T9"/>
                  </a:cxn>
                  <a:cxn ang="0">
                    <a:pos x="T10" y="T11"/>
                  </a:cxn>
                </a:cxnLst>
                <a:rect l="0" t="0" r="r" b="b"/>
                <a:pathLst>
                  <a:path w="1932" h="288">
                    <a:moveTo>
                      <a:pt x="0" y="288"/>
                    </a:moveTo>
                    <a:lnTo>
                      <a:pt x="1831" y="288"/>
                    </a:lnTo>
                    <a:lnTo>
                      <a:pt x="1932" y="144"/>
                    </a:lnTo>
                    <a:lnTo>
                      <a:pt x="1831" y="0"/>
                    </a:lnTo>
                    <a:lnTo>
                      <a:pt x="0" y="0"/>
                    </a:lnTo>
                    <a:lnTo>
                      <a:pt x="0" y="288"/>
                    </a:lnTo>
                    <a:close/>
                  </a:path>
                </a:pathLst>
              </a:custGeom>
              <a:solidFill>
                <a:schemeClr val="accent5"/>
              </a:solidFill>
              <a:ln>
                <a:noFill/>
              </a:ln>
            </p:spPr>
            <p:txBody>
              <a:bodyPr vert="horz" wrap="square" lIns="121920" tIns="60960" rIns="121920" bIns="60960" numCol="1" anchor="t" anchorCtr="0" compatLnSpc="1">
                <a:prstTxWarp prst="textNoShape">
                  <a:avLst/>
                </a:prstTxWarp>
              </a:bodyPr>
              <a:lstStyle/>
              <a:p>
                <a:endParaRPr lang="en-US" sz="3200" dirty="0">
                  <a:solidFill>
                    <a:srgbClr val="3CBD9C"/>
                  </a:solidFill>
                </a:endParaRPr>
              </a:p>
            </p:txBody>
          </p:sp>
        </p:grpSp>
        <p:sp>
          <p:nvSpPr>
            <p:cNvPr id="37" name="TextBox 36">
              <a:hlinkClick r:id="rId3" action="ppaction://hlinksldjump" tooltip="The XX member Employer’s Council meets semi-annually and is comprised of actuaries and non-actuaries representing insurance companies, consulting firms, etc. "/>
            </p:cNvPr>
            <p:cNvSpPr txBox="1"/>
            <p:nvPr/>
          </p:nvSpPr>
          <p:spPr>
            <a:xfrm>
              <a:off x="2762250" y="4318747"/>
              <a:ext cx="2298700" cy="307777"/>
            </a:xfrm>
            <a:prstGeom prst="rect">
              <a:avLst/>
            </a:prstGeom>
            <a:noFill/>
          </p:spPr>
          <p:txBody>
            <a:bodyPr wrap="square" lIns="0" tIns="0" rIns="0" bIns="0" rtlCol="0">
              <a:spAutoFit/>
            </a:bodyPr>
            <a:lstStyle/>
            <a:p>
              <a:pPr algn="ctr"/>
              <a:r>
                <a:rPr lang="en-GB" sz="2000" b="1" dirty="0" smtClean="0">
                  <a:solidFill>
                    <a:schemeClr val="accent5">
                      <a:lumMod val="50000"/>
                    </a:schemeClr>
                  </a:solidFill>
                  <a:ea typeface="Fira Sans SemiBold Italic" panose="00000700000000000000" pitchFamily="50" charset="0"/>
                  <a:cs typeface="Clear Sans" panose="020B0503030202020304" pitchFamily="34" charset="0"/>
                </a:rPr>
                <a:t>SOA Member Panel</a:t>
              </a:r>
              <a:endParaRPr lang="en-GB" sz="2000" b="1" dirty="0">
                <a:solidFill>
                  <a:schemeClr val="accent5">
                    <a:lumMod val="50000"/>
                  </a:schemeClr>
                </a:solidFill>
                <a:ea typeface="Fira Sans SemiBold Italic" panose="00000700000000000000" pitchFamily="50" charset="0"/>
                <a:cs typeface="Clear Sans" panose="020B0503030202020304" pitchFamily="34" charset="0"/>
              </a:endParaRPr>
            </a:p>
          </p:txBody>
        </p:sp>
      </p:grpSp>
      <p:grpSp>
        <p:nvGrpSpPr>
          <p:cNvPr id="42" name="Group 41"/>
          <p:cNvGrpSpPr/>
          <p:nvPr/>
        </p:nvGrpSpPr>
        <p:grpSpPr>
          <a:xfrm>
            <a:off x="-249116" y="4549692"/>
            <a:ext cx="5128853" cy="1132413"/>
            <a:chOff x="956688" y="4797888"/>
            <a:chExt cx="5128853" cy="1132413"/>
          </a:xfrm>
        </p:grpSpPr>
        <p:grpSp>
          <p:nvGrpSpPr>
            <p:cNvPr id="43" name="Group 42"/>
            <p:cNvGrpSpPr/>
            <p:nvPr/>
          </p:nvGrpSpPr>
          <p:grpSpPr>
            <a:xfrm>
              <a:off x="956688" y="4797888"/>
              <a:ext cx="5128853" cy="1132413"/>
              <a:chOff x="956688" y="4797888"/>
              <a:chExt cx="5128853" cy="1132413"/>
            </a:xfrm>
          </p:grpSpPr>
          <p:sp>
            <p:nvSpPr>
              <p:cNvPr id="45" name="Freeform 44"/>
              <p:cNvSpPr>
                <a:spLocks/>
              </p:cNvSpPr>
              <p:nvPr/>
            </p:nvSpPr>
            <p:spPr bwMode="auto">
              <a:xfrm>
                <a:off x="956688" y="4798636"/>
                <a:ext cx="738537" cy="1131665"/>
              </a:xfrm>
              <a:custGeom>
                <a:avLst/>
                <a:gdLst>
                  <a:gd name="T0" fmla="*/ 0 w 325"/>
                  <a:gd name="T1" fmla="*/ 498 h 498"/>
                  <a:gd name="T2" fmla="*/ 325 w 325"/>
                  <a:gd name="T3" fmla="*/ 292 h 498"/>
                  <a:gd name="T4" fmla="*/ 325 w 325"/>
                  <a:gd name="T5" fmla="*/ 0 h 498"/>
                  <a:gd name="T6" fmla="*/ 0 w 325"/>
                  <a:gd name="T7" fmla="*/ 100 h 498"/>
                  <a:gd name="T8" fmla="*/ 0 w 325"/>
                  <a:gd name="T9" fmla="*/ 498 h 498"/>
                </a:gdLst>
                <a:ahLst/>
                <a:cxnLst>
                  <a:cxn ang="0">
                    <a:pos x="T0" y="T1"/>
                  </a:cxn>
                  <a:cxn ang="0">
                    <a:pos x="T2" y="T3"/>
                  </a:cxn>
                  <a:cxn ang="0">
                    <a:pos x="T4" y="T5"/>
                  </a:cxn>
                  <a:cxn ang="0">
                    <a:pos x="T6" y="T7"/>
                  </a:cxn>
                  <a:cxn ang="0">
                    <a:pos x="T8" y="T9"/>
                  </a:cxn>
                </a:cxnLst>
                <a:rect l="0" t="0" r="r" b="b"/>
                <a:pathLst>
                  <a:path w="325" h="498">
                    <a:moveTo>
                      <a:pt x="0" y="498"/>
                    </a:moveTo>
                    <a:lnTo>
                      <a:pt x="325" y="292"/>
                    </a:lnTo>
                    <a:lnTo>
                      <a:pt x="325" y="0"/>
                    </a:lnTo>
                    <a:lnTo>
                      <a:pt x="0" y="100"/>
                    </a:lnTo>
                    <a:lnTo>
                      <a:pt x="0" y="498"/>
                    </a:lnTo>
                    <a:close/>
                  </a:path>
                </a:pathLst>
              </a:custGeom>
              <a:solidFill>
                <a:schemeClr val="accent6">
                  <a:alpha val="80000"/>
                </a:schemeClr>
              </a:solidFill>
              <a:ln>
                <a:noFill/>
              </a:ln>
            </p:spPr>
            <p:txBody>
              <a:bodyPr vert="horz" wrap="square" lIns="121920" tIns="60960" rIns="121920" bIns="60960" numCol="1" anchor="t" anchorCtr="0" compatLnSpc="1">
                <a:prstTxWarp prst="textNoShape">
                  <a:avLst/>
                </a:prstTxWarp>
              </a:bodyPr>
              <a:lstStyle/>
              <a:p>
                <a:endParaRPr lang="en-US" sz="3200" dirty="0"/>
              </a:p>
            </p:txBody>
          </p:sp>
          <p:sp>
            <p:nvSpPr>
              <p:cNvPr id="47" name="Freeform 17"/>
              <p:cNvSpPr>
                <a:spLocks/>
              </p:cNvSpPr>
              <p:nvPr/>
            </p:nvSpPr>
            <p:spPr bwMode="auto">
              <a:xfrm>
                <a:off x="1695225" y="4797888"/>
                <a:ext cx="4390316" cy="663547"/>
              </a:xfrm>
              <a:custGeom>
                <a:avLst/>
                <a:gdLst>
                  <a:gd name="T0" fmla="*/ 0 w 1932"/>
                  <a:gd name="T1" fmla="*/ 292 h 292"/>
                  <a:gd name="T2" fmla="*/ 1831 w 1932"/>
                  <a:gd name="T3" fmla="*/ 292 h 292"/>
                  <a:gd name="T4" fmla="*/ 1932 w 1932"/>
                  <a:gd name="T5" fmla="*/ 143 h 292"/>
                  <a:gd name="T6" fmla="*/ 1831 w 1932"/>
                  <a:gd name="T7" fmla="*/ 0 h 292"/>
                  <a:gd name="T8" fmla="*/ 0 w 1932"/>
                  <a:gd name="T9" fmla="*/ 0 h 292"/>
                  <a:gd name="T10" fmla="*/ 0 w 1932"/>
                  <a:gd name="T11" fmla="*/ 292 h 292"/>
                </a:gdLst>
                <a:ahLst/>
                <a:cxnLst>
                  <a:cxn ang="0">
                    <a:pos x="T0" y="T1"/>
                  </a:cxn>
                  <a:cxn ang="0">
                    <a:pos x="T2" y="T3"/>
                  </a:cxn>
                  <a:cxn ang="0">
                    <a:pos x="T4" y="T5"/>
                  </a:cxn>
                  <a:cxn ang="0">
                    <a:pos x="T6" y="T7"/>
                  </a:cxn>
                  <a:cxn ang="0">
                    <a:pos x="T8" y="T9"/>
                  </a:cxn>
                  <a:cxn ang="0">
                    <a:pos x="T10" y="T11"/>
                  </a:cxn>
                </a:cxnLst>
                <a:rect l="0" t="0" r="r" b="b"/>
                <a:pathLst>
                  <a:path w="1932" h="292">
                    <a:moveTo>
                      <a:pt x="0" y="292"/>
                    </a:moveTo>
                    <a:lnTo>
                      <a:pt x="1831" y="292"/>
                    </a:lnTo>
                    <a:lnTo>
                      <a:pt x="1932" y="143"/>
                    </a:lnTo>
                    <a:lnTo>
                      <a:pt x="1831" y="0"/>
                    </a:lnTo>
                    <a:lnTo>
                      <a:pt x="0" y="0"/>
                    </a:lnTo>
                    <a:lnTo>
                      <a:pt x="0" y="292"/>
                    </a:lnTo>
                    <a:close/>
                  </a:path>
                </a:pathLst>
              </a:custGeom>
              <a:solidFill>
                <a:schemeClr val="accent6"/>
              </a:solidFill>
              <a:ln>
                <a:noFill/>
              </a:ln>
            </p:spPr>
            <p:txBody>
              <a:bodyPr vert="horz" wrap="square" lIns="121920" tIns="60960" rIns="121920" bIns="60960" numCol="1" anchor="t" anchorCtr="0" compatLnSpc="1">
                <a:prstTxWarp prst="textNoShape">
                  <a:avLst/>
                </a:prstTxWarp>
              </a:bodyPr>
              <a:lstStyle/>
              <a:p>
                <a:endParaRPr lang="en-US" sz="3200" dirty="0"/>
              </a:p>
            </p:txBody>
          </p:sp>
        </p:grpSp>
        <p:sp>
          <p:nvSpPr>
            <p:cNvPr id="44" name="TextBox 43">
              <a:hlinkClick r:id="rId3" action="ppaction://hlinksldjump" tooltip="Section Council chairs and vice-chairs get together twice a year to discuss key issues for the sections; Section council chairs met in April 2015."/>
            </p:cNvPr>
            <p:cNvSpPr txBox="1"/>
            <p:nvPr/>
          </p:nvSpPr>
          <p:spPr>
            <a:xfrm>
              <a:off x="2082970" y="4988278"/>
              <a:ext cx="3618310" cy="307777"/>
            </a:xfrm>
            <a:prstGeom prst="rect">
              <a:avLst/>
            </a:prstGeom>
            <a:noFill/>
          </p:spPr>
          <p:txBody>
            <a:bodyPr wrap="square" lIns="0" tIns="0" rIns="0" bIns="0" rtlCol="0">
              <a:spAutoFit/>
            </a:bodyPr>
            <a:lstStyle/>
            <a:p>
              <a:pPr algn="ctr"/>
              <a:r>
                <a:rPr lang="en-GB" sz="2000" b="1" dirty="0" smtClean="0">
                  <a:solidFill>
                    <a:schemeClr val="bg1"/>
                  </a:solidFill>
                  <a:ea typeface="Fira Sans SemiBold Italic" panose="00000700000000000000" pitchFamily="50" charset="0"/>
                  <a:cs typeface="Clear Sans" panose="020B0503030202020304" pitchFamily="34" charset="0"/>
                </a:rPr>
                <a:t>Key Industry Leaders</a:t>
              </a:r>
              <a:endParaRPr lang="en-GB" sz="2000" b="1" dirty="0">
                <a:solidFill>
                  <a:schemeClr val="bg1"/>
                </a:solidFill>
                <a:ea typeface="Fira Sans SemiBold Italic" panose="00000700000000000000" pitchFamily="50" charset="0"/>
                <a:cs typeface="Clear Sans" panose="020B0503030202020304" pitchFamily="34" charset="0"/>
              </a:endParaRPr>
            </a:p>
          </p:txBody>
        </p:sp>
      </p:grpSp>
      <p:sp>
        <p:nvSpPr>
          <p:cNvPr id="32" name="TextBox 31"/>
          <p:cNvSpPr txBox="1"/>
          <p:nvPr/>
        </p:nvSpPr>
        <p:spPr>
          <a:xfrm>
            <a:off x="536433" y="1890425"/>
            <a:ext cx="4094409" cy="639662"/>
          </a:xfrm>
          <a:prstGeom prst="rect">
            <a:avLst/>
          </a:prstGeom>
          <a:solidFill>
            <a:schemeClr val="tx2"/>
          </a:solidFill>
        </p:spPr>
        <p:txBody>
          <a:bodyPr wrap="square" rtlCol="0" anchor="ctr">
            <a:noAutofit/>
          </a:bodyPr>
          <a:lstStyle/>
          <a:p>
            <a:pPr>
              <a:lnSpc>
                <a:spcPct val="80000"/>
              </a:lnSpc>
            </a:pPr>
            <a:r>
              <a:rPr lang="en-US" sz="1100" b="1" dirty="0">
                <a:solidFill>
                  <a:schemeClr val="bg1"/>
                </a:solidFill>
              </a:rPr>
              <a:t>Board members gave input at their March 2015 meeting</a:t>
            </a:r>
          </a:p>
        </p:txBody>
      </p:sp>
      <p:sp>
        <p:nvSpPr>
          <p:cNvPr id="48" name="TextBox 47"/>
          <p:cNvSpPr txBox="1"/>
          <p:nvPr/>
        </p:nvSpPr>
        <p:spPr>
          <a:xfrm>
            <a:off x="536433" y="2557414"/>
            <a:ext cx="4094409" cy="639662"/>
          </a:xfrm>
          <a:prstGeom prst="rect">
            <a:avLst/>
          </a:prstGeom>
          <a:solidFill>
            <a:schemeClr val="accent2"/>
          </a:solidFill>
        </p:spPr>
        <p:txBody>
          <a:bodyPr wrap="square" rtlCol="0" anchor="ctr">
            <a:noAutofit/>
          </a:bodyPr>
          <a:lstStyle/>
          <a:p>
            <a:pPr>
              <a:lnSpc>
                <a:spcPct val="80000"/>
              </a:lnSpc>
            </a:pPr>
            <a:r>
              <a:rPr lang="en-US" sz="1100" b="1" dirty="0">
                <a:solidFill>
                  <a:schemeClr val="tx2"/>
                </a:solidFill>
              </a:rPr>
              <a:t>The </a:t>
            </a:r>
            <a:r>
              <a:rPr lang="en-US" sz="1100" b="1" dirty="0" smtClean="0">
                <a:solidFill>
                  <a:schemeClr val="tx2"/>
                </a:solidFill>
              </a:rPr>
              <a:t>26 </a:t>
            </a:r>
            <a:r>
              <a:rPr lang="en-US" sz="1100" b="1" dirty="0">
                <a:solidFill>
                  <a:schemeClr val="tx2"/>
                </a:solidFill>
              </a:rPr>
              <a:t>member </a:t>
            </a:r>
            <a:r>
              <a:rPr lang="en-US" sz="1100" b="1" dirty="0" smtClean="0">
                <a:solidFill>
                  <a:schemeClr val="tx2"/>
                </a:solidFill>
              </a:rPr>
              <a:t>Employers </a:t>
            </a:r>
            <a:r>
              <a:rPr lang="en-US" sz="1100" b="1" dirty="0">
                <a:solidFill>
                  <a:schemeClr val="tx2"/>
                </a:solidFill>
              </a:rPr>
              <a:t>Council </a:t>
            </a:r>
            <a:r>
              <a:rPr lang="en-US" sz="1100" b="1" dirty="0" smtClean="0">
                <a:solidFill>
                  <a:schemeClr val="tx2"/>
                </a:solidFill>
              </a:rPr>
              <a:t>represents </a:t>
            </a:r>
            <a:r>
              <a:rPr lang="en-US" sz="1100" b="1" dirty="0">
                <a:solidFill>
                  <a:schemeClr val="tx2"/>
                </a:solidFill>
              </a:rPr>
              <a:t>insurance companies, consulting firms</a:t>
            </a:r>
            <a:r>
              <a:rPr lang="en-US" sz="1100" b="1" dirty="0" smtClean="0">
                <a:solidFill>
                  <a:schemeClr val="tx2"/>
                </a:solidFill>
              </a:rPr>
              <a:t>, and recruiting firms; they provided input at their February 2015 meeting.</a:t>
            </a:r>
            <a:endParaRPr lang="en-US" sz="1200" b="1" dirty="0">
              <a:solidFill>
                <a:schemeClr val="tx2"/>
              </a:solidFill>
            </a:endParaRPr>
          </a:p>
        </p:txBody>
      </p:sp>
      <p:sp>
        <p:nvSpPr>
          <p:cNvPr id="49" name="TextBox 48"/>
          <p:cNvSpPr txBox="1"/>
          <p:nvPr/>
        </p:nvSpPr>
        <p:spPr>
          <a:xfrm>
            <a:off x="536433" y="3224403"/>
            <a:ext cx="4094409" cy="639662"/>
          </a:xfrm>
          <a:prstGeom prst="rect">
            <a:avLst/>
          </a:prstGeom>
          <a:solidFill>
            <a:schemeClr val="accent3"/>
          </a:solidFill>
        </p:spPr>
        <p:txBody>
          <a:bodyPr wrap="square" rtlCol="0" anchor="ctr">
            <a:noAutofit/>
          </a:bodyPr>
          <a:lstStyle/>
          <a:p>
            <a:pPr>
              <a:lnSpc>
                <a:spcPct val="80000"/>
              </a:lnSpc>
            </a:pPr>
            <a:r>
              <a:rPr lang="en-US" sz="1100" b="1" dirty="0">
                <a:solidFill>
                  <a:schemeClr val="bg1"/>
                </a:solidFill>
              </a:rPr>
              <a:t>Section Council chairs and vice-chairs </a:t>
            </a:r>
            <a:r>
              <a:rPr lang="en-US" sz="1100" b="1" dirty="0" smtClean="0">
                <a:solidFill>
                  <a:schemeClr val="bg1"/>
                </a:solidFill>
              </a:rPr>
              <a:t>meet biannually to </a:t>
            </a:r>
            <a:r>
              <a:rPr lang="en-US" sz="1100" b="1" dirty="0">
                <a:solidFill>
                  <a:schemeClr val="bg1"/>
                </a:solidFill>
              </a:rPr>
              <a:t>discuss key issues for the sections; Section council chairs met in </a:t>
            </a:r>
            <a:r>
              <a:rPr lang="en-US" sz="1100" b="1" dirty="0" smtClean="0">
                <a:solidFill>
                  <a:schemeClr val="bg1"/>
                </a:solidFill>
              </a:rPr>
              <a:t/>
            </a:r>
            <a:br>
              <a:rPr lang="en-US" sz="1100" b="1" dirty="0" smtClean="0">
                <a:solidFill>
                  <a:schemeClr val="bg1"/>
                </a:solidFill>
              </a:rPr>
            </a:br>
            <a:r>
              <a:rPr lang="en-US" sz="1100" b="1" dirty="0" smtClean="0">
                <a:solidFill>
                  <a:schemeClr val="bg1"/>
                </a:solidFill>
              </a:rPr>
              <a:t>April </a:t>
            </a:r>
            <a:r>
              <a:rPr lang="en-US" sz="1100" b="1" dirty="0">
                <a:solidFill>
                  <a:schemeClr val="bg1"/>
                </a:solidFill>
              </a:rPr>
              <a:t>2015</a:t>
            </a:r>
            <a:r>
              <a:rPr lang="en-US" sz="1100" b="1" dirty="0" smtClean="0">
                <a:solidFill>
                  <a:schemeClr val="bg1"/>
                </a:solidFill>
              </a:rPr>
              <a:t>.</a:t>
            </a:r>
            <a:endParaRPr lang="en-US" sz="1100" b="1" dirty="0">
              <a:solidFill>
                <a:schemeClr val="bg1"/>
              </a:solidFill>
            </a:endParaRPr>
          </a:p>
        </p:txBody>
      </p:sp>
      <p:sp>
        <p:nvSpPr>
          <p:cNvPr id="50" name="TextBox 49"/>
          <p:cNvSpPr txBox="1"/>
          <p:nvPr/>
        </p:nvSpPr>
        <p:spPr>
          <a:xfrm>
            <a:off x="536433" y="4561634"/>
            <a:ext cx="4094409" cy="639662"/>
          </a:xfrm>
          <a:prstGeom prst="rect">
            <a:avLst/>
          </a:prstGeom>
          <a:solidFill>
            <a:schemeClr val="accent6"/>
          </a:solidFill>
        </p:spPr>
        <p:txBody>
          <a:bodyPr wrap="square" rtlCol="0" anchor="ctr">
            <a:noAutofit/>
          </a:bodyPr>
          <a:lstStyle/>
          <a:p>
            <a:pPr>
              <a:lnSpc>
                <a:spcPct val="80000"/>
              </a:lnSpc>
            </a:pPr>
            <a:r>
              <a:rPr lang="en-US" sz="1100" b="1" dirty="0" smtClean="0">
                <a:solidFill>
                  <a:schemeClr val="bg1"/>
                </a:solidFill>
              </a:rPr>
              <a:t>Academics</a:t>
            </a:r>
            <a:r>
              <a:rPr lang="en-US" sz="1100" b="1" dirty="0">
                <a:solidFill>
                  <a:schemeClr val="bg1"/>
                </a:solidFill>
              </a:rPr>
              <a:t>, </a:t>
            </a:r>
            <a:r>
              <a:rPr lang="en-US" sz="1100" b="1" dirty="0" smtClean="0">
                <a:solidFill>
                  <a:schemeClr val="bg1"/>
                </a:solidFill>
              </a:rPr>
              <a:t>C-suite leaders in </a:t>
            </a:r>
            <a:r>
              <a:rPr lang="en-US" sz="1100" b="1" dirty="0">
                <a:solidFill>
                  <a:schemeClr val="bg1"/>
                </a:solidFill>
              </a:rPr>
              <a:t>insurance and consulting, </a:t>
            </a:r>
            <a:r>
              <a:rPr lang="en-US" sz="1100" b="1" dirty="0" smtClean="0">
                <a:solidFill>
                  <a:schemeClr val="bg1"/>
                </a:solidFill>
              </a:rPr>
              <a:t>regulators, </a:t>
            </a:r>
            <a:r>
              <a:rPr lang="en-US" sz="1100" b="1" dirty="0">
                <a:solidFill>
                  <a:schemeClr val="bg1"/>
                </a:solidFill>
              </a:rPr>
              <a:t>SOA presidential officers and other leaders in the US, Canada and Asia participated in one-on-one in-depth interviews.</a:t>
            </a:r>
            <a:endParaRPr lang="en-US" sz="1200" b="1" dirty="0">
              <a:solidFill>
                <a:schemeClr val="bg1"/>
              </a:solidFill>
            </a:endParaRPr>
          </a:p>
        </p:txBody>
      </p:sp>
      <p:sp>
        <p:nvSpPr>
          <p:cNvPr id="51" name="TextBox 50"/>
          <p:cNvSpPr txBox="1"/>
          <p:nvPr/>
        </p:nvSpPr>
        <p:spPr>
          <a:xfrm>
            <a:off x="536433" y="3900602"/>
            <a:ext cx="4094409" cy="639662"/>
          </a:xfrm>
          <a:prstGeom prst="rect">
            <a:avLst/>
          </a:prstGeom>
          <a:solidFill>
            <a:schemeClr val="accent5"/>
          </a:solidFill>
        </p:spPr>
        <p:txBody>
          <a:bodyPr wrap="square" rtlCol="0" anchor="ctr">
            <a:noAutofit/>
          </a:bodyPr>
          <a:lstStyle/>
          <a:p>
            <a:pPr>
              <a:lnSpc>
                <a:spcPct val="80000"/>
              </a:lnSpc>
            </a:pPr>
            <a:r>
              <a:rPr lang="en-US" sz="1100" b="1" dirty="0">
                <a:solidFill>
                  <a:schemeClr val="accent5">
                    <a:lumMod val="50000"/>
                  </a:schemeClr>
                </a:solidFill>
              </a:rPr>
              <a:t>249 members of the SOA member survey panel gave their insights on key trends, opportunities for actuaries, and strengths and weaknesses of the profession.  Key results from their survey are shown on the next panels.</a:t>
            </a:r>
          </a:p>
        </p:txBody>
      </p:sp>
    </p:spTree>
    <p:extLst>
      <p:ext uri="{BB962C8B-B14F-4D97-AF65-F5344CB8AC3E}">
        <p14:creationId xmlns:p14="http://schemas.microsoft.com/office/powerpoint/2010/main" val="41087100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p:tgtEl>
                                          <p:spTgt spid="32"/>
                                        </p:tgtEl>
                                        <p:attrNameLst>
                                          <p:attrName>ppt_y</p:attrName>
                                        </p:attrNameLst>
                                      </p:cBhvr>
                                      <p:tavLst>
                                        <p:tav tm="0">
                                          <p:val>
                                            <p:strVal val="#ppt_y+#ppt_h*1.125000"/>
                                          </p:val>
                                        </p:tav>
                                        <p:tav tm="100000">
                                          <p:val>
                                            <p:strVal val="#ppt_y"/>
                                          </p:val>
                                        </p:tav>
                                      </p:tavLst>
                                    </p:anim>
                                    <p:animEffect transition="in" filter="wipe(up)">
                                      <p:cBhvr>
                                        <p:cTn id="8" dur="500"/>
                                        <p:tgtEl>
                                          <p:spTgt spid="3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8"/>
                                        </p:tgtEl>
                                        <p:attrNameLst>
                                          <p:attrName>style.visibility</p:attrName>
                                        </p:attrNameLst>
                                      </p:cBhvr>
                                      <p:to>
                                        <p:strVal val="visible"/>
                                      </p:to>
                                    </p:set>
                                    <p:anim calcmode="lin" valueType="num">
                                      <p:cBhvr additive="base">
                                        <p:cTn id="13" dur="500"/>
                                        <p:tgtEl>
                                          <p:spTgt spid="48"/>
                                        </p:tgtEl>
                                        <p:attrNameLst>
                                          <p:attrName>ppt_y</p:attrName>
                                        </p:attrNameLst>
                                      </p:cBhvr>
                                      <p:tavLst>
                                        <p:tav tm="0">
                                          <p:val>
                                            <p:strVal val="#ppt_y+#ppt_h*1.125000"/>
                                          </p:val>
                                        </p:tav>
                                        <p:tav tm="100000">
                                          <p:val>
                                            <p:strVal val="#ppt_y"/>
                                          </p:val>
                                        </p:tav>
                                      </p:tavLst>
                                    </p:anim>
                                    <p:animEffect transition="in" filter="wipe(up)">
                                      <p:cBhvr>
                                        <p:cTn id="14" dur="500"/>
                                        <p:tgtEl>
                                          <p:spTgt spid="48"/>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49"/>
                                        </p:tgtEl>
                                        <p:attrNameLst>
                                          <p:attrName>style.visibility</p:attrName>
                                        </p:attrNameLst>
                                      </p:cBhvr>
                                      <p:to>
                                        <p:strVal val="visible"/>
                                      </p:to>
                                    </p:set>
                                    <p:anim calcmode="lin" valueType="num">
                                      <p:cBhvr additive="base">
                                        <p:cTn id="19" dur="500"/>
                                        <p:tgtEl>
                                          <p:spTgt spid="49"/>
                                        </p:tgtEl>
                                        <p:attrNameLst>
                                          <p:attrName>ppt_y</p:attrName>
                                        </p:attrNameLst>
                                      </p:cBhvr>
                                      <p:tavLst>
                                        <p:tav tm="0">
                                          <p:val>
                                            <p:strVal val="#ppt_y+#ppt_h*1.125000"/>
                                          </p:val>
                                        </p:tav>
                                        <p:tav tm="100000">
                                          <p:val>
                                            <p:strVal val="#ppt_y"/>
                                          </p:val>
                                        </p:tav>
                                      </p:tavLst>
                                    </p:anim>
                                    <p:animEffect transition="in" filter="wipe(up)">
                                      <p:cBhvr>
                                        <p:cTn id="20" dur="500"/>
                                        <p:tgtEl>
                                          <p:spTgt spid="49"/>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51"/>
                                        </p:tgtEl>
                                        <p:attrNameLst>
                                          <p:attrName>style.visibility</p:attrName>
                                        </p:attrNameLst>
                                      </p:cBhvr>
                                      <p:to>
                                        <p:strVal val="visible"/>
                                      </p:to>
                                    </p:set>
                                    <p:anim calcmode="lin" valueType="num">
                                      <p:cBhvr additive="base">
                                        <p:cTn id="25" dur="500"/>
                                        <p:tgtEl>
                                          <p:spTgt spid="51"/>
                                        </p:tgtEl>
                                        <p:attrNameLst>
                                          <p:attrName>ppt_y</p:attrName>
                                        </p:attrNameLst>
                                      </p:cBhvr>
                                      <p:tavLst>
                                        <p:tav tm="0">
                                          <p:val>
                                            <p:strVal val="#ppt_y+#ppt_h*1.125000"/>
                                          </p:val>
                                        </p:tav>
                                        <p:tav tm="100000">
                                          <p:val>
                                            <p:strVal val="#ppt_y"/>
                                          </p:val>
                                        </p:tav>
                                      </p:tavLst>
                                    </p:anim>
                                    <p:animEffect transition="in" filter="wipe(up)">
                                      <p:cBhvr>
                                        <p:cTn id="26" dur="500"/>
                                        <p:tgtEl>
                                          <p:spTgt spid="51"/>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50"/>
                                        </p:tgtEl>
                                        <p:attrNameLst>
                                          <p:attrName>style.visibility</p:attrName>
                                        </p:attrNameLst>
                                      </p:cBhvr>
                                      <p:to>
                                        <p:strVal val="visible"/>
                                      </p:to>
                                    </p:set>
                                    <p:anim calcmode="lin" valueType="num">
                                      <p:cBhvr additive="base">
                                        <p:cTn id="31" dur="500"/>
                                        <p:tgtEl>
                                          <p:spTgt spid="50"/>
                                        </p:tgtEl>
                                        <p:attrNameLst>
                                          <p:attrName>ppt_y</p:attrName>
                                        </p:attrNameLst>
                                      </p:cBhvr>
                                      <p:tavLst>
                                        <p:tav tm="0">
                                          <p:val>
                                            <p:strVal val="#ppt_y+#ppt_h*1.125000"/>
                                          </p:val>
                                        </p:tav>
                                        <p:tav tm="100000">
                                          <p:val>
                                            <p:strVal val="#ppt_y"/>
                                          </p:val>
                                        </p:tav>
                                      </p:tavLst>
                                    </p:anim>
                                    <p:animEffect transition="in" filter="wipe(up)">
                                      <p:cBhvr>
                                        <p:cTn id="32"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48" grpId="0" animBg="1"/>
      <p:bldP spid="49" grpId="0" animBg="1"/>
      <p:bldP spid="50" grpId="0" animBg="1"/>
      <p:bldP spid="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0" dirty="0">
                <a:solidFill>
                  <a:schemeClr val="tx2"/>
                </a:solidFill>
                <a:latin typeface="+mj-lt"/>
                <a:cs typeface="+mj-cs"/>
              </a:rPr>
              <a:t>Common Threads </a:t>
            </a:r>
          </a:p>
        </p:txBody>
      </p:sp>
      <p:sp>
        <p:nvSpPr>
          <p:cNvPr id="8" name="Content Placeholder 2"/>
          <p:cNvSpPr>
            <a:spLocks noGrp="1"/>
          </p:cNvSpPr>
          <p:nvPr>
            <p:ph sz="quarter" idx="12"/>
          </p:nvPr>
        </p:nvSpPr>
        <p:spPr>
          <a:xfrm>
            <a:off x="628651" y="1456998"/>
            <a:ext cx="3848926" cy="4213225"/>
          </a:xfrm>
        </p:spPr>
        <p:txBody>
          <a:bodyPr>
            <a:normAutofit lnSpcReduction="10000"/>
          </a:bodyPr>
          <a:lstStyle/>
          <a:p>
            <a:pPr marL="0" indent="0">
              <a:buNone/>
            </a:pPr>
            <a:r>
              <a:rPr lang="en-US" dirty="0" smtClean="0"/>
              <a:t>The information gathered covered a wide range of topics – from economic and social forces shaping insurance, pensions and health care to how the profession can continue to attract strong candidates.  Four key themes are highlighted.</a:t>
            </a:r>
            <a:endParaRPr lang="en-US" dirty="0"/>
          </a:p>
        </p:txBody>
      </p:sp>
      <p:sp>
        <p:nvSpPr>
          <p:cNvPr id="11" name="Rectangle 10"/>
          <p:cNvSpPr/>
          <p:nvPr/>
        </p:nvSpPr>
        <p:spPr>
          <a:xfrm>
            <a:off x="9495693" y="332858"/>
            <a:ext cx="4572000" cy="6740307"/>
          </a:xfrm>
          <a:prstGeom prst="rect">
            <a:avLst/>
          </a:prstGeom>
        </p:spPr>
        <p:txBody>
          <a:bodyPr>
            <a:spAutoFit/>
          </a:bodyPr>
          <a:lstStyle/>
          <a:p>
            <a:r>
              <a:rPr lang="en-US" dirty="0"/>
              <a:t>NOTES ON DESIGN </a:t>
            </a:r>
          </a:p>
          <a:p>
            <a:pPr marL="285750" indent="-285750">
              <a:buFont typeface="Arial" panose="020B0604020202020204" pitchFamily="34" charset="0"/>
              <a:buChar char="•"/>
            </a:pPr>
            <a:r>
              <a:rPr lang="en-US" dirty="0"/>
              <a:t>This text to appear when you hover over the circles. </a:t>
            </a:r>
          </a:p>
          <a:p>
            <a:pPr marL="285750" indent="-285750">
              <a:buFont typeface="Arial" panose="020B0604020202020204" pitchFamily="34" charset="0"/>
              <a:buChar char="•"/>
            </a:pPr>
            <a:r>
              <a:rPr lang="en-US" dirty="0"/>
              <a:t>Trends:  Member survey panelists were asked “Thinking of the trends that are driving the actuarial profession today, which of the following are most important?”  They were able to select up to 5 trends from a list of </a:t>
            </a:r>
            <a:r>
              <a:rPr lang="en-US" dirty="0" smtClean="0"/>
              <a:t>16.</a:t>
            </a:r>
            <a:endParaRPr lang="en-US" dirty="0"/>
          </a:p>
          <a:p>
            <a:pPr marL="285750" indent="-285750">
              <a:buFont typeface="Arial" panose="020B0604020202020204" pitchFamily="34" charset="0"/>
              <a:buChar char="•"/>
            </a:pPr>
            <a:r>
              <a:rPr lang="en-US" dirty="0"/>
              <a:t>Opportunities:  Member survey panelists were asked “Which of the following do you feel represent the most important opportunities for the actuarial profession?” They were able to select up to 4 opportunities from a list of </a:t>
            </a:r>
            <a:r>
              <a:rPr lang="en-US" dirty="0" smtClean="0"/>
              <a:t>13.</a:t>
            </a:r>
            <a:endParaRPr lang="en-US" dirty="0"/>
          </a:p>
          <a:p>
            <a:pPr marL="285750" indent="-285750">
              <a:buFont typeface="Arial" panose="020B0604020202020204" pitchFamily="34" charset="0"/>
              <a:buChar char="•"/>
            </a:pPr>
            <a:r>
              <a:rPr lang="en-US" dirty="0"/>
              <a:t>Strengths: Member survey panelists were asked “Which of the following do you believe reflect the actuarial profession’s greatest strength(s)?”  They were able to select up to 3 strengths from a list of 10. </a:t>
            </a:r>
          </a:p>
          <a:p>
            <a:pPr marL="285750" indent="-285750">
              <a:buFont typeface="Arial" panose="020B0604020202020204" pitchFamily="34" charset="0"/>
              <a:buChar char="•"/>
            </a:pPr>
            <a:r>
              <a:rPr lang="en-US" dirty="0"/>
              <a:t>Weaknesses:  “Which of the following do you believe reflect the actuarial profession’s greatest weakness(s)?:”  They were able to select up to 3 weaknesses from a list of 8. </a:t>
            </a:r>
          </a:p>
        </p:txBody>
      </p:sp>
      <p:sp>
        <p:nvSpPr>
          <p:cNvPr id="19" name="TextBox 18">
            <a:hlinkClick r:id="rId3" action="ppaction://hlinksldjump" tooltip="Academics, leaders in insurance and consulting, actuaries in key government roles, SOA presidential officers and other leaders in the US, Canada and Asia participated in one-on-one in-depth interviews."/>
          </p:cNvPr>
          <p:cNvSpPr txBox="1"/>
          <p:nvPr/>
        </p:nvSpPr>
        <p:spPr>
          <a:xfrm>
            <a:off x="10905227" y="3216266"/>
            <a:ext cx="3088355" cy="307777"/>
          </a:xfrm>
          <a:prstGeom prst="rect">
            <a:avLst/>
          </a:prstGeom>
          <a:noFill/>
        </p:spPr>
        <p:txBody>
          <a:bodyPr wrap="square" lIns="0" tIns="0" rIns="0" bIns="0" rtlCol="0">
            <a:spAutoFit/>
          </a:bodyPr>
          <a:lstStyle/>
          <a:p>
            <a:pPr algn="ctr"/>
            <a:r>
              <a:rPr lang="en-GB" sz="2000" b="1" dirty="0">
                <a:solidFill>
                  <a:schemeClr val="bg1"/>
                </a:solidFill>
                <a:ea typeface="Fira Sans SemiBold Italic" panose="00000700000000000000" pitchFamily="50" charset="0"/>
                <a:cs typeface="Clear Sans" panose="020B0503030202020304" pitchFamily="34" charset="0"/>
              </a:rPr>
              <a:t>Section Council Leaders</a:t>
            </a:r>
          </a:p>
        </p:txBody>
      </p:sp>
      <p:grpSp>
        <p:nvGrpSpPr>
          <p:cNvPr id="45" name="Group 44"/>
          <p:cNvGrpSpPr/>
          <p:nvPr/>
        </p:nvGrpSpPr>
        <p:grpSpPr>
          <a:xfrm>
            <a:off x="5402753" y="1504238"/>
            <a:ext cx="4802290" cy="1390380"/>
            <a:chOff x="5216114" y="935278"/>
            <a:chExt cx="4802290" cy="1390380"/>
          </a:xfrm>
        </p:grpSpPr>
        <p:sp>
          <p:nvSpPr>
            <p:cNvPr id="9" name="Freeform 8"/>
            <p:cNvSpPr>
              <a:spLocks/>
            </p:cNvSpPr>
            <p:nvPr/>
          </p:nvSpPr>
          <p:spPr bwMode="auto">
            <a:xfrm rot="10800000" flipV="1">
              <a:off x="8490256" y="935278"/>
              <a:ext cx="1528148" cy="1389888"/>
            </a:xfrm>
            <a:custGeom>
              <a:avLst/>
              <a:gdLst>
                <a:gd name="T0" fmla="*/ 0 w 325"/>
                <a:gd name="T1" fmla="*/ 0 h 603"/>
                <a:gd name="T2" fmla="*/ 325 w 325"/>
                <a:gd name="T3" fmla="*/ 316 h 603"/>
                <a:gd name="T4" fmla="*/ 325 w 325"/>
                <a:gd name="T5" fmla="*/ 603 h 603"/>
                <a:gd name="T6" fmla="*/ 0 w 325"/>
                <a:gd name="T7" fmla="*/ 397 h 603"/>
                <a:gd name="T8" fmla="*/ 0 w 325"/>
                <a:gd name="T9" fmla="*/ 0 h 603"/>
              </a:gdLst>
              <a:ahLst/>
              <a:cxnLst>
                <a:cxn ang="0">
                  <a:pos x="T0" y="T1"/>
                </a:cxn>
                <a:cxn ang="0">
                  <a:pos x="T2" y="T3"/>
                </a:cxn>
                <a:cxn ang="0">
                  <a:pos x="T4" y="T5"/>
                </a:cxn>
                <a:cxn ang="0">
                  <a:pos x="T6" y="T7"/>
                </a:cxn>
                <a:cxn ang="0">
                  <a:pos x="T8" y="T9"/>
                </a:cxn>
              </a:cxnLst>
              <a:rect l="0" t="0" r="r" b="b"/>
              <a:pathLst>
                <a:path w="325" h="603">
                  <a:moveTo>
                    <a:pt x="0" y="0"/>
                  </a:moveTo>
                  <a:lnTo>
                    <a:pt x="325" y="316"/>
                  </a:lnTo>
                  <a:lnTo>
                    <a:pt x="325" y="603"/>
                  </a:lnTo>
                  <a:lnTo>
                    <a:pt x="0" y="397"/>
                  </a:lnTo>
                  <a:lnTo>
                    <a:pt x="0" y="0"/>
                  </a:lnTo>
                  <a:close/>
                </a:path>
              </a:pathLst>
            </a:custGeom>
            <a:solidFill>
              <a:schemeClr val="accent1">
                <a:alpha val="69804"/>
              </a:schemeClr>
            </a:solidFill>
            <a:ln>
              <a:noFill/>
            </a:ln>
          </p:spPr>
          <p:txBody>
            <a:bodyPr vert="horz" wrap="square" lIns="121920" tIns="60960" rIns="121920" bIns="60960" numCol="1" anchor="t" anchorCtr="0" compatLnSpc="1">
              <a:prstTxWarp prst="textNoShape">
                <a:avLst/>
              </a:prstTxWarp>
            </a:bodyPr>
            <a:lstStyle/>
            <a:p>
              <a:endParaRPr lang="en-US" b="1" dirty="0"/>
            </a:p>
          </p:txBody>
        </p:sp>
        <p:sp>
          <p:nvSpPr>
            <p:cNvPr id="3" name="Left Arrow 2"/>
            <p:cNvSpPr/>
            <p:nvPr/>
          </p:nvSpPr>
          <p:spPr>
            <a:xfrm>
              <a:off x="5216114" y="1676434"/>
              <a:ext cx="3274142" cy="649224"/>
            </a:xfrm>
            <a:prstGeom prst="leftArrow">
              <a:avLst>
                <a:gd name="adj1" fmla="val 100000"/>
                <a:gd name="adj2" fmla="val 5608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1" name="TextBox 40"/>
            <p:cNvSpPr txBox="1"/>
            <p:nvPr/>
          </p:nvSpPr>
          <p:spPr>
            <a:xfrm>
              <a:off x="5617234" y="1816380"/>
              <a:ext cx="2817055" cy="369332"/>
            </a:xfrm>
            <a:prstGeom prst="rect">
              <a:avLst/>
            </a:prstGeom>
            <a:solidFill>
              <a:schemeClr val="accent1"/>
            </a:solidFill>
          </p:spPr>
          <p:txBody>
            <a:bodyPr wrap="square" rtlCol="0">
              <a:spAutoFit/>
            </a:bodyPr>
            <a:lstStyle/>
            <a:p>
              <a:r>
                <a:rPr lang="en-US" b="1" dirty="0" smtClean="0">
                  <a:solidFill>
                    <a:schemeClr val="bg1"/>
                  </a:solidFill>
                </a:rPr>
                <a:t>Big Data, Predictive Analytics</a:t>
              </a:r>
              <a:endParaRPr lang="en-US" b="1" dirty="0">
                <a:solidFill>
                  <a:schemeClr val="bg1"/>
                </a:solidFill>
              </a:endParaRPr>
            </a:p>
          </p:txBody>
        </p:sp>
      </p:grpSp>
      <p:grpSp>
        <p:nvGrpSpPr>
          <p:cNvPr id="46" name="Group 45"/>
          <p:cNvGrpSpPr/>
          <p:nvPr/>
        </p:nvGrpSpPr>
        <p:grpSpPr>
          <a:xfrm>
            <a:off x="5402753" y="2664080"/>
            <a:ext cx="4003511" cy="879270"/>
            <a:chOff x="5216114" y="2095120"/>
            <a:chExt cx="4003511" cy="879270"/>
          </a:xfrm>
        </p:grpSpPr>
        <p:sp>
          <p:nvSpPr>
            <p:cNvPr id="32" name="Left Arrow 31"/>
            <p:cNvSpPr/>
            <p:nvPr/>
          </p:nvSpPr>
          <p:spPr>
            <a:xfrm>
              <a:off x="5216114" y="2325166"/>
              <a:ext cx="3274142" cy="649224"/>
            </a:xfrm>
            <a:prstGeom prst="leftArrow">
              <a:avLst>
                <a:gd name="adj1" fmla="val 100000"/>
                <a:gd name="adj2" fmla="val 5608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8" name="Freeform 37"/>
            <p:cNvSpPr>
              <a:spLocks/>
            </p:cNvSpPr>
            <p:nvPr/>
          </p:nvSpPr>
          <p:spPr bwMode="auto">
            <a:xfrm flipH="1">
              <a:off x="8481088" y="2095120"/>
              <a:ext cx="738537" cy="877824"/>
            </a:xfrm>
            <a:custGeom>
              <a:avLst/>
              <a:gdLst>
                <a:gd name="T0" fmla="*/ 0 w 325"/>
                <a:gd name="T1" fmla="*/ 0 h 397"/>
                <a:gd name="T2" fmla="*/ 325 w 325"/>
                <a:gd name="T3" fmla="*/ 100 h 397"/>
                <a:gd name="T4" fmla="*/ 325 w 325"/>
                <a:gd name="T5" fmla="*/ 397 h 397"/>
                <a:gd name="T6" fmla="*/ 0 w 325"/>
                <a:gd name="T7" fmla="*/ 397 h 397"/>
                <a:gd name="T8" fmla="*/ 0 w 325"/>
                <a:gd name="T9" fmla="*/ 0 h 397"/>
              </a:gdLst>
              <a:ahLst/>
              <a:cxnLst>
                <a:cxn ang="0">
                  <a:pos x="T0" y="T1"/>
                </a:cxn>
                <a:cxn ang="0">
                  <a:pos x="T2" y="T3"/>
                </a:cxn>
                <a:cxn ang="0">
                  <a:pos x="T4" y="T5"/>
                </a:cxn>
                <a:cxn ang="0">
                  <a:pos x="T6" y="T7"/>
                </a:cxn>
                <a:cxn ang="0">
                  <a:pos x="T8" y="T9"/>
                </a:cxn>
              </a:cxnLst>
              <a:rect l="0" t="0" r="r" b="b"/>
              <a:pathLst>
                <a:path w="325" h="397">
                  <a:moveTo>
                    <a:pt x="0" y="0"/>
                  </a:moveTo>
                  <a:lnTo>
                    <a:pt x="325" y="100"/>
                  </a:lnTo>
                  <a:lnTo>
                    <a:pt x="325" y="397"/>
                  </a:lnTo>
                  <a:lnTo>
                    <a:pt x="0" y="397"/>
                  </a:lnTo>
                  <a:lnTo>
                    <a:pt x="0" y="0"/>
                  </a:lnTo>
                  <a:close/>
                </a:path>
              </a:pathLst>
            </a:custGeom>
            <a:solidFill>
              <a:schemeClr val="accent2">
                <a:alpha val="80000"/>
              </a:schemeClr>
            </a:solidFill>
            <a:ln>
              <a:noFill/>
            </a:ln>
          </p:spPr>
          <p:txBody>
            <a:bodyPr vert="horz" wrap="square" lIns="121920" tIns="60960" rIns="121920" bIns="60960" numCol="1" anchor="t" anchorCtr="0" compatLnSpc="1">
              <a:prstTxWarp prst="textNoShape">
                <a:avLst/>
              </a:prstTxWarp>
            </a:bodyPr>
            <a:lstStyle/>
            <a:p>
              <a:endParaRPr lang="en-US" b="1" dirty="0"/>
            </a:p>
          </p:txBody>
        </p:sp>
        <p:sp>
          <p:nvSpPr>
            <p:cNvPr id="42" name="TextBox 41"/>
            <p:cNvSpPr txBox="1"/>
            <p:nvPr/>
          </p:nvSpPr>
          <p:spPr>
            <a:xfrm>
              <a:off x="5640280" y="2441386"/>
              <a:ext cx="2840808" cy="369332"/>
            </a:xfrm>
            <a:prstGeom prst="rect">
              <a:avLst/>
            </a:prstGeom>
            <a:solidFill>
              <a:schemeClr val="accent2"/>
            </a:solidFill>
          </p:spPr>
          <p:txBody>
            <a:bodyPr wrap="square" rtlCol="0">
              <a:spAutoFit/>
            </a:bodyPr>
            <a:lstStyle/>
            <a:p>
              <a:r>
                <a:rPr lang="en-US" b="1" dirty="0" smtClean="0">
                  <a:solidFill>
                    <a:schemeClr val="bg1"/>
                  </a:solidFill>
                </a:rPr>
                <a:t>Regulatory Environment</a:t>
              </a:r>
              <a:endParaRPr lang="en-US" b="1" dirty="0">
                <a:solidFill>
                  <a:schemeClr val="bg1"/>
                </a:solidFill>
              </a:endParaRPr>
            </a:p>
          </p:txBody>
        </p:sp>
      </p:grpSp>
      <p:grpSp>
        <p:nvGrpSpPr>
          <p:cNvPr id="47" name="Group 46"/>
          <p:cNvGrpSpPr/>
          <p:nvPr/>
        </p:nvGrpSpPr>
        <p:grpSpPr>
          <a:xfrm>
            <a:off x="5402753" y="3534836"/>
            <a:ext cx="4003511" cy="869505"/>
            <a:chOff x="5216114" y="2965876"/>
            <a:chExt cx="4003511" cy="869505"/>
          </a:xfrm>
        </p:grpSpPr>
        <p:sp>
          <p:nvSpPr>
            <p:cNvPr id="20" name="Freeform 19"/>
            <p:cNvSpPr>
              <a:spLocks/>
            </p:cNvSpPr>
            <p:nvPr/>
          </p:nvSpPr>
          <p:spPr bwMode="auto">
            <a:xfrm flipH="1" flipV="1">
              <a:off x="8481088" y="2965876"/>
              <a:ext cx="738537" cy="869505"/>
            </a:xfrm>
            <a:custGeom>
              <a:avLst/>
              <a:gdLst>
                <a:gd name="T0" fmla="*/ 0 w 325"/>
                <a:gd name="T1" fmla="*/ 0 h 397"/>
                <a:gd name="T2" fmla="*/ 325 w 325"/>
                <a:gd name="T3" fmla="*/ 100 h 397"/>
                <a:gd name="T4" fmla="*/ 325 w 325"/>
                <a:gd name="T5" fmla="*/ 397 h 397"/>
                <a:gd name="T6" fmla="*/ 0 w 325"/>
                <a:gd name="T7" fmla="*/ 397 h 397"/>
                <a:gd name="T8" fmla="*/ 0 w 325"/>
                <a:gd name="T9" fmla="*/ 0 h 397"/>
              </a:gdLst>
              <a:ahLst/>
              <a:cxnLst>
                <a:cxn ang="0">
                  <a:pos x="T0" y="T1"/>
                </a:cxn>
                <a:cxn ang="0">
                  <a:pos x="T2" y="T3"/>
                </a:cxn>
                <a:cxn ang="0">
                  <a:pos x="T4" y="T5"/>
                </a:cxn>
                <a:cxn ang="0">
                  <a:pos x="T6" y="T7"/>
                </a:cxn>
                <a:cxn ang="0">
                  <a:pos x="T8" y="T9"/>
                </a:cxn>
              </a:cxnLst>
              <a:rect l="0" t="0" r="r" b="b"/>
              <a:pathLst>
                <a:path w="325" h="397">
                  <a:moveTo>
                    <a:pt x="0" y="0"/>
                  </a:moveTo>
                  <a:lnTo>
                    <a:pt x="325" y="100"/>
                  </a:lnTo>
                  <a:lnTo>
                    <a:pt x="325" y="397"/>
                  </a:lnTo>
                  <a:lnTo>
                    <a:pt x="0" y="397"/>
                  </a:lnTo>
                  <a:lnTo>
                    <a:pt x="0" y="0"/>
                  </a:lnTo>
                  <a:close/>
                </a:path>
              </a:pathLst>
            </a:custGeom>
            <a:solidFill>
              <a:schemeClr val="accent3">
                <a:alpha val="80000"/>
              </a:schemeClr>
            </a:solidFill>
            <a:ln>
              <a:noFill/>
            </a:ln>
          </p:spPr>
          <p:txBody>
            <a:bodyPr vert="horz" wrap="square" lIns="121920" tIns="60960" rIns="121920" bIns="60960" numCol="1" anchor="t" anchorCtr="0" compatLnSpc="1">
              <a:prstTxWarp prst="textNoShape">
                <a:avLst/>
              </a:prstTxWarp>
            </a:bodyPr>
            <a:lstStyle/>
            <a:p>
              <a:endParaRPr lang="en-US" b="1" dirty="0"/>
            </a:p>
          </p:txBody>
        </p:sp>
        <p:sp>
          <p:nvSpPr>
            <p:cNvPr id="35" name="Left Arrow 34"/>
            <p:cNvSpPr/>
            <p:nvPr/>
          </p:nvSpPr>
          <p:spPr>
            <a:xfrm>
              <a:off x="5216114" y="2965879"/>
              <a:ext cx="3274142" cy="649224"/>
            </a:xfrm>
            <a:prstGeom prst="leftArrow">
              <a:avLst>
                <a:gd name="adj1" fmla="val 100000"/>
                <a:gd name="adj2" fmla="val 5608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3" name="TextBox 42"/>
            <p:cNvSpPr txBox="1"/>
            <p:nvPr/>
          </p:nvSpPr>
          <p:spPr>
            <a:xfrm>
              <a:off x="5623804" y="3111837"/>
              <a:ext cx="2783173" cy="369332"/>
            </a:xfrm>
            <a:prstGeom prst="rect">
              <a:avLst/>
            </a:prstGeom>
            <a:solidFill>
              <a:schemeClr val="accent3"/>
            </a:solidFill>
          </p:spPr>
          <p:txBody>
            <a:bodyPr wrap="square" rtlCol="0">
              <a:spAutoFit/>
            </a:bodyPr>
            <a:lstStyle/>
            <a:p>
              <a:r>
                <a:rPr lang="en-US" b="1" dirty="0" smtClean="0">
                  <a:solidFill>
                    <a:schemeClr val="bg1"/>
                  </a:solidFill>
                </a:rPr>
                <a:t>Actuarial Skill Set</a:t>
              </a:r>
              <a:endParaRPr lang="en-US" b="1" dirty="0">
                <a:solidFill>
                  <a:schemeClr val="bg1"/>
                </a:solidFill>
              </a:endParaRPr>
            </a:p>
          </p:txBody>
        </p:sp>
      </p:grpSp>
      <p:grpSp>
        <p:nvGrpSpPr>
          <p:cNvPr id="48" name="Group 47"/>
          <p:cNvGrpSpPr/>
          <p:nvPr/>
        </p:nvGrpSpPr>
        <p:grpSpPr>
          <a:xfrm>
            <a:off x="5393586" y="4181170"/>
            <a:ext cx="4783770" cy="1349339"/>
            <a:chOff x="5206947" y="3612210"/>
            <a:chExt cx="4783770" cy="1349339"/>
          </a:xfrm>
        </p:grpSpPr>
        <p:sp>
          <p:nvSpPr>
            <p:cNvPr id="37" name="Left Arrow 36"/>
            <p:cNvSpPr/>
            <p:nvPr/>
          </p:nvSpPr>
          <p:spPr>
            <a:xfrm>
              <a:off x="5206947" y="3615103"/>
              <a:ext cx="3274142" cy="649224"/>
            </a:xfrm>
            <a:prstGeom prst="leftArrow">
              <a:avLst>
                <a:gd name="adj1" fmla="val 100000"/>
                <a:gd name="adj2" fmla="val 56087"/>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9" name="Freeform 38"/>
            <p:cNvSpPr>
              <a:spLocks/>
            </p:cNvSpPr>
            <p:nvPr/>
          </p:nvSpPr>
          <p:spPr bwMode="auto">
            <a:xfrm rot="10800000">
              <a:off x="8462569" y="3612210"/>
              <a:ext cx="1528148" cy="1349339"/>
            </a:xfrm>
            <a:custGeom>
              <a:avLst/>
              <a:gdLst>
                <a:gd name="T0" fmla="*/ 0 w 325"/>
                <a:gd name="T1" fmla="*/ 0 h 603"/>
                <a:gd name="T2" fmla="*/ 325 w 325"/>
                <a:gd name="T3" fmla="*/ 316 h 603"/>
                <a:gd name="T4" fmla="*/ 325 w 325"/>
                <a:gd name="T5" fmla="*/ 603 h 603"/>
                <a:gd name="T6" fmla="*/ 0 w 325"/>
                <a:gd name="T7" fmla="*/ 397 h 603"/>
                <a:gd name="T8" fmla="*/ 0 w 325"/>
                <a:gd name="T9" fmla="*/ 0 h 603"/>
              </a:gdLst>
              <a:ahLst/>
              <a:cxnLst>
                <a:cxn ang="0">
                  <a:pos x="T0" y="T1"/>
                </a:cxn>
                <a:cxn ang="0">
                  <a:pos x="T2" y="T3"/>
                </a:cxn>
                <a:cxn ang="0">
                  <a:pos x="T4" y="T5"/>
                </a:cxn>
                <a:cxn ang="0">
                  <a:pos x="T6" y="T7"/>
                </a:cxn>
                <a:cxn ang="0">
                  <a:pos x="T8" y="T9"/>
                </a:cxn>
              </a:cxnLst>
              <a:rect l="0" t="0" r="r" b="b"/>
              <a:pathLst>
                <a:path w="325" h="603">
                  <a:moveTo>
                    <a:pt x="0" y="0"/>
                  </a:moveTo>
                  <a:lnTo>
                    <a:pt x="325" y="316"/>
                  </a:lnTo>
                  <a:lnTo>
                    <a:pt x="325" y="603"/>
                  </a:lnTo>
                  <a:lnTo>
                    <a:pt x="0" y="397"/>
                  </a:lnTo>
                  <a:lnTo>
                    <a:pt x="0" y="0"/>
                  </a:lnTo>
                  <a:close/>
                </a:path>
              </a:pathLst>
            </a:custGeom>
            <a:solidFill>
              <a:schemeClr val="accent5">
                <a:alpha val="70000"/>
              </a:schemeClr>
            </a:solidFill>
            <a:ln>
              <a:noFill/>
            </a:ln>
          </p:spPr>
          <p:txBody>
            <a:bodyPr vert="horz" wrap="square" lIns="121920" tIns="60960" rIns="121920" bIns="60960" numCol="1" anchor="t" anchorCtr="0" compatLnSpc="1">
              <a:prstTxWarp prst="textNoShape">
                <a:avLst/>
              </a:prstTxWarp>
            </a:bodyPr>
            <a:lstStyle/>
            <a:p>
              <a:endParaRPr lang="en-US" b="1" dirty="0"/>
            </a:p>
          </p:txBody>
        </p:sp>
        <p:sp>
          <p:nvSpPr>
            <p:cNvPr id="44" name="TextBox 43"/>
            <p:cNvSpPr txBox="1"/>
            <p:nvPr/>
          </p:nvSpPr>
          <p:spPr>
            <a:xfrm>
              <a:off x="5617234" y="3767219"/>
              <a:ext cx="2803916" cy="369332"/>
            </a:xfrm>
            <a:prstGeom prst="rect">
              <a:avLst/>
            </a:prstGeom>
            <a:solidFill>
              <a:schemeClr val="accent5"/>
            </a:solidFill>
          </p:spPr>
          <p:txBody>
            <a:bodyPr wrap="square" rtlCol="0">
              <a:spAutoFit/>
            </a:bodyPr>
            <a:lstStyle/>
            <a:p>
              <a:r>
                <a:rPr lang="en-US" b="1" dirty="0" smtClean="0">
                  <a:solidFill>
                    <a:schemeClr val="bg1"/>
                  </a:solidFill>
                </a:rPr>
                <a:t>Strategic Thinking </a:t>
              </a:r>
              <a:endParaRPr lang="en-US" b="1" dirty="0">
                <a:solidFill>
                  <a:schemeClr val="bg1"/>
                </a:solidFill>
              </a:endParaRPr>
            </a:p>
          </p:txBody>
        </p:sp>
      </p:grpSp>
    </p:spTree>
    <p:extLst>
      <p:ext uri="{BB962C8B-B14F-4D97-AF65-F5344CB8AC3E}">
        <p14:creationId xmlns:p14="http://schemas.microsoft.com/office/powerpoint/2010/main" val="4503341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right)">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wipe(right)">
                                      <p:cBhvr>
                                        <p:cTn id="12" dur="500"/>
                                        <p:tgtEl>
                                          <p:spTgt spid="4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47"/>
                                        </p:tgtEl>
                                        <p:attrNameLst>
                                          <p:attrName>style.visibility</p:attrName>
                                        </p:attrNameLst>
                                      </p:cBhvr>
                                      <p:to>
                                        <p:strVal val="visible"/>
                                      </p:to>
                                    </p:set>
                                    <p:animEffect transition="in" filter="wipe(right)">
                                      <p:cBhvr>
                                        <p:cTn id="17" dur="500"/>
                                        <p:tgtEl>
                                          <p:spTgt spid="4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wipe(right)">
                                      <p:cBhvr>
                                        <p:cTn id="22"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33484"/>
            <a:ext cx="3622839" cy="958232"/>
          </a:xfrm>
        </p:spPr>
        <p:txBody>
          <a:bodyPr>
            <a:normAutofit fontScale="90000"/>
          </a:bodyPr>
          <a:lstStyle/>
          <a:p>
            <a:r>
              <a:rPr lang="en-US" sz="3200" b="0" dirty="0" smtClean="0">
                <a:solidFill>
                  <a:schemeClr val="tx2"/>
                </a:solidFill>
                <a:latin typeface="+mj-lt"/>
                <a:cs typeface="+mj-cs"/>
              </a:rPr>
              <a:t>Member Panel Survey</a:t>
            </a:r>
            <a:endParaRPr lang="en-US" sz="3200" b="0" dirty="0">
              <a:solidFill>
                <a:schemeClr val="tx2"/>
              </a:solidFill>
              <a:latin typeface="+mj-lt"/>
              <a:cs typeface="+mj-cs"/>
            </a:endParaRPr>
          </a:p>
        </p:txBody>
      </p:sp>
      <p:sp>
        <p:nvSpPr>
          <p:cNvPr id="8" name="Content Placeholder 2"/>
          <p:cNvSpPr>
            <a:spLocks noGrp="1"/>
          </p:cNvSpPr>
          <p:nvPr>
            <p:ph sz="quarter" idx="12"/>
          </p:nvPr>
        </p:nvSpPr>
        <p:spPr>
          <a:xfrm>
            <a:off x="628651" y="1456998"/>
            <a:ext cx="3848926" cy="4213225"/>
          </a:xfrm>
        </p:spPr>
        <p:txBody>
          <a:bodyPr>
            <a:normAutofit/>
          </a:bodyPr>
          <a:lstStyle/>
          <a:p>
            <a:pPr marL="0" indent="0">
              <a:buNone/>
            </a:pPr>
            <a:r>
              <a:rPr lang="en-US" dirty="0" smtClean="0"/>
              <a:t>In addition, results from four questions posed to the member panel are shown side by side with the common threads.  </a:t>
            </a:r>
          </a:p>
          <a:p>
            <a:endParaRPr lang="en-US" dirty="0"/>
          </a:p>
        </p:txBody>
      </p:sp>
      <p:sp>
        <p:nvSpPr>
          <p:cNvPr id="11" name="Rectangle 10"/>
          <p:cNvSpPr/>
          <p:nvPr/>
        </p:nvSpPr>
        <p:spPr>
          <a:xfrm>
            <a:off x="9495693" y="332858"/>
            <a:ext cx="4572000" cy="6740307"/>
          </a:xfrm>
          <a:prstGeom prst="rect">
            <a:avLst/>
          </a:prstGeom>
        </p:spPr>
        <p:txBody>
          <a:bodyPr>
            <a:spAutoFit/>
          </a:bodyPr>
          <a:lstStyle/>
          <a:p>
            <a:r>
              <a:rPr lang="en-US" dirty="0"/>
              <a:t>NOTES ON DESIGN </a:t>
            </a:r>
          </a:p>
          <a:p>
            <a:pPr marL="285750" indent="-285750">
              <a:buFont typeface="Arial" panose="020B0604020202020204" pitchFamily="34" charset="0"/>
              <a:buChar char="•"/>
            </a:pPr>
            <a:r>
              <a:rPr lang="en-US" dirty="0"/>
              <a:t>This text to appear when you hover over the circles. </a:t>
            </a:r>
          </a:p>
          <a:p>
            <a:pPr marL="285750" indent="-285750">
              <a:buFont typeface="Arial" panose="020B0604020202020204" pitchFamily="34" charset="0"/>
              <a:buChar char="•"/>
            </a:pPr>
            <a:r>
              <a:rPr lang="en-US" dirty="0"/>
              <a:t>Trends:  Member survey panelists were asked “Thinking of the trends that are driving the actuarial profession today, which of the following are most important?”  They were able to select up to 5 trends from a list of </a:t>
            </a:r>
            <a:r>
              <a:rPr lang="en-US" dirty="0" smtClean="0"/>
              <a:t>16.</a:t>
            </a:r>
            <a:endParaRPr lang="en-US" dirty="0"/>
          </a:p>
          <a:p>
            <a:pPr marL="285750" indent="-285750">
              <a:buFont typeface="Arial" panose="020B0604020202020204" pitchFamily="34" charset="0"/>
              <a:buChar char="•"/>
            </a:pPr>
            <a:r>
              <a:rPr lang="en-US" dirty="0"/>
              <a:t>Opportunities:  Member survey panelists were asked “Which of the following do you feel represent the most important opportunities for the actuarial profession?” They were able to select up to 4 opportunities from a list of </a:t>
            </a:r>
            <a:r>
              <a:rPr lang="en-US" dirty="0" smtClean="0"/>
              <a:t>13.</a:t>
            </a:r>
            <a:endParaRPr lang="en-US" dirty="0"/>
          </a:p>
          <a:p>
            <a:pPr marL="285750" indent="-285750">
              <a:buFont typeface="Arial" panose="020B0604020202020204" pitchFamily="34" charset="0"/>
              <a:buChar char="•"/>
            </a:pPr>
            <a:r>
              <a:rPr lang="en-US" dirty="0"/>
              <a:t>Strengths: Member survey panelists were asked “Which of the following do you believe reflect the actuarial profession’s greatest strength(s)?”  They were able to select up to 3 strengths from a list of 10. </a:t>
            </a:r>
          </a:p>
          <a:p>
            <a:pPr marL="285750" indent="-285750">
              <a:buFont typeface="Arial" panose="020B0604020202020204" pitchFamily="34" charset="0"/>
              <a:buChar char="•"/>
            </a:pPr>
            <a:r>
              <a:rPr lang="en-US" dirty="0"/>
              <a:t>Weaknesses:  “Which of the following do you believe reflect the actuarial profession’s greatest weakness(s)?:”  They were able to select up to 3 weaknesses from a list of 8. </a:t>
            </a:r>
          </a:p>
        </p:txBody>
      </p:sp>
      <p:grpSp>
        <p:nvGrpSpPr>
          <p:cNvPr id="23" name="Group 22"/>
          <p:cNvGrpSpPr/>
          <p:nvPr/>
        </p:nvGrpSpPr>
        <p:grpSpPr>
          <a:xfrm>
            <a:off x="4747847" y="1456998"/>
            <a:ext cx="3871097" cy="3882497"/>
            <a:chOff x="4190941" y="1774248"/>
            <a:chExt cx="3871097" cy="3882497"/>
          </a:xfrm>
        </p:grpSpPr>
        <p:sp>
          <p:nvSpPr>
            <p:cNvPr id="24" name="Freeform 5"/>
            <p:cNvSpPr>
              <a:spLocks/>
            </p:cNvSpPr>
            <p:nvPr/>
          </p:nvSpPr>
          <p:spPr bwMode="auto">
            <a:xfrm>
              <a:off x="4190941" y="1774248"/>
              <a:ext cx="3871097" cy="1558536"/>
            </a:xfrm>
            <a:custGeom>
              <a:avLst/>
              <a:gdLst>
                <a:gd name="T0" fmla="*/ 618 w 773"/>
                <a:gd name="T1" fmla="*/ 0 h 311"/>
                <a:gd name="T2" fmla="*/ 773 w 773"/>
                <a:gd name="T3" fmla="*/ 155 h 311"/>
                <a:gd name="T4" fmla="*/ 618 w 773"/>
                <a:gd name="T5" fmla="*/ 311 h 311"/>
                <a:gd name="T6" fmla="*/ 510 w 773"/>
                <a:gd name="T7" fmla="*/ 268 h 311"/>
                <a:gd name="T8" fmla="*/ 506 w 773"/>
                <a:gd name="T9" fmla="*/ 268 h 311"/>
                <a:gd name="T10" fmla="*/ 386 w 773"/>
                <a:gd name="T11" fmla="*/ 211 h 311"/>
                <a:gd name="T12" fmla="*/ 265 w 773"/>
                <a:gd name="T13" fmla="*/ 268 h 311"/>
                <a:gd name="T14" fmla="*/ 263 w 773"/>
                <a:gd name="T15" fmla="*/ 268 h 311"/>
                <a:gd name="T16" fmla="*/ 155 w 773"/>
                <a:gd name="T17" fmla="*/ 311 h 311"/>
                <a:gd name="T18" fmla="*/ 0 w 773"/>
                <a:gd name="T19" fmla="*/ 155 h 311"/>
                <a:gd name="T20" fmla="*/ 155 w 773"/>
                <a:gd name="T21" fmla="*/ 0 h 311"/>
                <a:gd name="T22" fmla="*/ 260 w 773"/>
                <a:gd name="T23" fmla="*/ 40 h 311"/>
                <a:gd name="T24" fmla="*/ 262 w 773"/>
                <a:gd name="T25" fmla="*/ 40 h 311"/>
                <a:gd name="T26" fmla="*/ 386 w 773"/>
                <a:gd name="T27" fmla="*/ 102 h 311"/>
                <a:gd name="T28" fmla="*/ 510 w 773"/>
                <a:gd name="T29" fmla="*/ 40 h 311"/>
                <a:gd name="T30" fmla="*/ 513 w 773"/>
                <a:gd name="T31" fmla="*/ 40 h 311"/>
                <a:gd name="T32" fmla="*/ 618 w 773"/>
                <a:gd name="T33" fmla="*/ 0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3" h="311">
                  <a:moveTo>
                    <a:pt x="618" y="0"/>
                  </a:moveTo>
                  <a:cubicBezTo>
                    <a:pt x="704" y="0"/>
                    <a:pt x="773" y="69"/>
                    <a:pt x="773" y="155"/>
                  </a:cubicBezTo>
                  <a:cubicBezTo>
                    <a:pt x="773" y="241"/>
                    <a:pt x="704" y="311"/>
                    <a:pt x="618" y="311"/>
                  </a:cubicBezTo>
                  <a:cubicBezTo>
                    <a:pt x="576" y="311"/>
                    <a:pt x="538" y="295"/>
                    <a:pt x="510" y="268"/>
                  </a:cubicBezTo>
                  <a:cubicBezTo>
                    <a:pt x="506" y="268"/>
                    <a:pt x="506" y="268"/>
                    <a:pt x="506" y="268"/>
                  </a:cubicBezTo>
                  <a:cubicBezTo>
                    <a:pt x="478" y="233"/>
                    <a:pt x="434" y="211"/>
                    <a:pt x="386" y="211"/>
                  </a:cubicBezTo>
                  <a:cubicBezTo>
                    <a:pt x="337" y="211"/>
                    <a:pt x="294" y="233"/>
                    <a:pt x="265" y="268"/>
                  </a:cubicBezTo>
                  <a:cubicBezTo>
                    <a:pt x="263" y="268"/>
                    <a:pt x="263" y="268"/>
                    <a:pt x="263" y="268"/>
                  </a:cubicBezTo>
                  <a:cubicBezTo>
                    <a:pt x="235" y="295"/>
                    <a:pt x="197" y="311"/>
                    <a:pt x="155" y="311"/>
                  </a:cubicBezTo>
                  <a:cubicBezTo>
                    <a:pt x="69" y="311"/>
                    <a:pt x="0" y="241"/>
                    <a:pt x="0" y="155"/>
                  </a:cubicBezTo>
                  <a:cubicBezTo>
                    <a:pt x="0" y="69"/>
                    <a:pt x="69" y="0"/>
                    <a:pt x="155" y="0"/>
                  </a:cubicBezTo>
                  <a:cubicBezTo>
                    <a:pt x="196" y="0"/>
                    <a:pt x="233" y="15"/>
                    <a:pt x="260" y="40"/>
                  </a:cubicBezTo>
                  <a:cubicBezTo>
                    <a:pt x="262" y="40"/>
                    <a:pt x="262" y="40"/>
                    <a:pt x="262" y="40"/>
                  </a:cubicBezTo>
                  <a:cubicBezTo>
                    <a:pt x="290" y="78"/>
                    <a:pt x="335" y="102"/>
                    <a:pt x="386" y="102"/>
                  </a:cubicBezTo>
                  <a:cubicBezTo>
                    <a:pt x="436" y="102"/>
                    <a:pt x="481" y="78"/>
                    <a:pt x="510" y="40"/>
                  </a:cubicBezTo>
                  <a:cubicBezTo>
                    <a:pt x="513" y="40"/>
                    <a:pt x="513" y="40"/>
                    <a:pt x="513" y="40"/>
                  </a:cubicBezTo>
                  <a:cubicBezTo>
                    <a:pt x="540" y="15"/>
                    <a:pt x="577" y="0"/>
                    <a:pt x="618" y="0"/>
                  </a:cubicBezTo>
                  <a:close/>
                </a:path>
              </a:pathLst>
            </a:custGeom>
            <a:solidFill>
              <a:srgbClr val="024D7C">
                <a:alpha val="69804"/>
              </a:srgbClr>
            </a:solidFill>
            <a:ln w="952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8"/>
            <p:cNvSpPr>
              <a:spLocks/>
            </p:cNvSpPr>
            <p:nvPr/>
          </p:nvSpPr>
          <p:spPr bwMode="auto">
            <a:xfrm>
              <a:off x="4190941" y="4098209"/>
              <a:ext cx="3871097" cy="1558536"/>
            </a:xfrm>
            <a:custGeom>
              <a:avLst/>
              <a:gdLst>
                <a:gd name="T0" fmla="*/ 618 w 773"/>
                <a:gd name="T1" fmla="*/ 0 h 311"/>
                <a:gd name="T2" fmla="*/ 773 w 773"/>
                <a:gd name="T3" fmla="*/ 155 h 311"/>
                <a:gd name="T4" fmla="*/ 618 w 773"/>
                <a:gd name="T5" fmla="*/ 311 h 311"/>
                <a:gd name="T6" fmla="*/ 510 w 773"/>
                <a:gd name="T7" fmla="*/ 268 h 311"/>
                <a:gd name="T8" fmla="*/ 506 w 773"/>
                <a:gd name="T9" fmla="*/ 268 h 311"/>
                <a:gd name="T10" fmla="*/ 386 w 773"/>
                <a:gd name="T11" fmla="*/ 211 h 311"/>
                <a:gd name="T12" fmla="*/ 265 w 773"/>
                <a:gd name="T13" fmla="*/ 268 h 311"/>
                <a:gd name="T14" fmla="*/ 263 w 773"/>
                <a:gd name="T15" fmla="*/ 268 h 311"/>
                <a:gd name="T16" fmla="*/ 155 w 773"/>
                <a:gd name="T17" fmla="*/ 311 h 311"/>
                <a:gd name="T18" fmla="*/ 0 w 773"/>
                <a:gd name="T19" fmla="*/ 155 h 311"/>
                <a:gd name="T20" fmla="*/ 155 w 773"/>
                <a:gd name="T21" fmla="*/ 0 h 311"/>
                <a:gd name="T22" fmla="*/ 260 w 773"/>
                <a:gd name="T23" fmla="*/ 40 h 311"/>
                <a:gd name="T24" fmla="*/ 262 w 773"/>
                <a:gd name="T25" fmla="*/ 40 h 311"/>
                <a:gd name="T26" fmla="*/ 386 w 773"/>
                <a:gd name="T27" fmla="*/ 102 h 311"/>
                <a:gd name="T28" fmla="*/ 510 w 773"/>
                <a:gd name="T29" fmla="*/ 40 h 311"/>
                <a:gd name="T30" fmla="*/ 513 w 773"/>
                <a:gd name="T31" fmla="*/ 40 h 311"/>
                <a:gd name="T32" fmla="*/ 618 w 773"/>
                <a:gd name="T33" fmla="*/ 0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3" h="311">
                  <a:moveTo>
                    <a:pt x="618" y="0"/>
                  </a:moveTo>
                  <a:cubicBezTo>
                    <a:pt x="704" y="0"/>
                    <a:pt x="773" y="69"/>
                    <a:pt x="773" y="155"/>
                  </a:cubicBezTo>
                  <a:cubicBezTo>
                    <a:pt x="773" y="241"/>
                    <a:pt x="704" y="311"/>
                    <a:pt x="618" y="311"/>
                  </a:cubicBezTo>
                  <a:cubicBezTo>
                    <a:pt x="576" y="311"/>
                    <a:pt x="538" y="295"/>
                    <a:pt x="510" y="268"/>
                  </a:cubicBezTo>
                  <a:cubicBezTo>
                    <a:pt x="506" y="268"/>
                    <a:pt x="506" y="268"/>
                    <a:pt x="506" y="268"/>
                  </a:cubicBezTo>
                  <a:cubicBezTo>
                    <a:pt x="478" y="233"/>
                    <a:pt x="434" y="211"/>
                    <a:pt x="386" y="211"/>
                  </a:cubicBezTo>
                  <a:cubicBezTo>
                    <a:pt x="337" y="211"/>
                    <a:pt x="294" y="233"/>
                    <a:pt x="265" y="268"/>
                  </a:cubicBezTo>
                  <a:cubicBezTo>
                    <a:pt x="263" y="268"/>
                    <a:pt x="263" y="268"/>
                    <a:pt x="263" y="268"/>
                  </a:cubicBezTo>
                  <a:cubicBezTo>
                    <a:pt x="235" y="295"/>
                    <a:pt x="197" y="311"/>
                    <a:pt x="155" y="311"/>
                  </a:cubicBezTo>
                  <a:cubicBezTo>
                    <a:pt x="69" y="311"/>
                    <a:pt x="0" y="241"/>
                    <a:pt x="0" y="155"/>
                  </a:cubicBezTo>
                  <a:cubicBezTo>
                    <a:pt x="0" y="69"/>
                    <a:pt x="69" y="0"/>
                    <a:pt x="155" y="0"/>
                  </a:cubicBezTo>
                  <a:cubicBezTo>
                    <a:pt x="196" y="0"/>
                    <a:pt x="233" y="15"/>
                    <a:pt x="260" y="40"/>
                  </a:cubicBezTo>
                  <a:cubicBezTo>
                    <a:pt x="262" y="40"/>
                    <a:pt x="262" y="40"/>
                    <a:pt x="262" y="40"/>
                  </a:cubicBezTo>
                  <a:cubicBezTo>
                    <a:pt x="290" y="78"/>
                    <a:pt x="335" y="102"/>
                    <a:pt x="386" y="102"/>
                  </a:cubicBezTo>
                  <a:cubicBezTo>
                    <a:pt x="436" y="102"/>
                    <a:pt x="481" y="78"/>
                    <a:pt x="510" y="40"/>
                  </a:cubicBezTo>
                  <a:cubicBezTo>
                    <a:pt x="513" y="40"/>
                    <a:pt x="513" y="40"/>
                    <a:pt x="513" y="40"/>
                  </a:cubicBezTo>
                  <a:cubicBezTo>
                    <a:pt x="540" y="15"/>
                    <a:pt x="577" y="0"/>
                    <a:pt x="618" y="0"/>
                  </a:cubicBezTo>
                  <a:close/>
                </a:path>
              </a:pathLst>
            </a:custGeom>
            <a:solidFill>
              <a:srgbClr val="024D7C">
                <a:alpha val="69804"/>
              </a:srgbClr>
            </a:solidFill>
            <a:ln w="952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1"/>
            <p:cNvSpPr>
              <a:spLocks/>
            </p:cNvSpPr>
            <p:nvPr/>
          </p:nvSpPr>
          <p:spPr bwMode="auto">
            <a:xfrm>
              <a:off x="6498616" y="1774248"/>
              <a:ext cx="1558536" cy="3877610"/>
            </a:xfrm>
            <a:custGeom>
              <a:avLst/>
              <a:gdLst>
                <a:gd name="T0" fmla="*/ 0 w 311"/>
                <a:gd name="T1" fmla="*/ 156 h 774"/>
                <a:gd name="T2" fmla="*/ 156 w 311"/>
                <a:gd name="T3" fmla="*/ 0 h 774"/>
                <a:gd name="T4" fmla="*/ 311 w 311"/>
                <a:gd name="T5" fmla="*/ 156 h 774"/>
                <a:gd name="T6" fmla="*/ 268 w 311"/>
                <a:gd name="T7" fmla="*/ 264 h 774"/>
                <a:gd name="T8" fmla="*/ 268 w 311"/>
                <a:gd name="T9" fmla="*/ 267 h 774"/>
                <a:gd name="T10" fmla="*/ 211 w 311"/>
                <a:gd name="T11" fmla="*/ 388 h 774"/>
                <a:gd name="T12" fmla="*/ 268 w 311"/>
                <a:gd name="T13" fmla="*/ 509 h 774"/>
                <a:gd name="T14" fmla="*/ 268 w 311"/>
                <a:gd name="T15" fmla="*/ 511 h 774"/>
                <a:gd name="T16" fmla="*/ 311 w 311"/>
                <a:gd name="T17" fmla="*/ 619 h 774"/>
                <a:gd name="T18" fmla="*/ 156 w 311"/>
                <a:gd name="T19" fmla="*/ 774 h 774"/>
                <a:gd name="T20" fmla="*/ 0 w 311"/>
                <a:gd name="T21" fmla="*/ 619 h 774"/>
                <a:gd name="T22" fmla="*/ 41 w 311"/>
                <a:gd name="T23" fmla="*/ 514 h 774"/>
                <a:gd name="T24" fmla="*/ 41 w 311"/>
                <a:gd name="T25" fmla="*/ 512 h 774"/>
                <a:gd name="T26" fmla="*/ 102 w 311"/>
                <a:gd name="T27" fmla="*/ 388 h 774"/>
                <a:gd name="T28" fmla="*/ 41 w 311"/>
                <a:gd name="T29" fmla="*/ 264 h 774"/>
                <a:gd name="T30" fmla="*/ 41 w 311"/>
                <a:gd name="T31" fmla="*/ 261 h 774"/>
                <a:gd name="T32" fmla="*/ 0 w 311"/>
                <a:gd name="T33" fmla="*/ 156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1" h="774">
                  <a:moveTo>
                    <a:pt x="0" y="156"/>
                  </a:moveTo>
                  <a:cubicBezTo>
                    <a:pt x="0" y="70"/>
                    <a:pt x="70" y="0"/>
                    <a:pt x="156" y="0"/>
                  </a:cubicBezTo>
                  <a:cubicBezTo>
                    <a:pt x="241" y="0"/>
                    <a:pt x="311" y="70"/>
                    <a:pt x="311" y="156"/>
                  </a:cubicBezTo>
                  <a:cubicBezTo>
                    <a:pt x="311" y="198"/>
                    <a:pt x="295" y="236"/>
                    <a:pt x="268" y="264"/>
                  </a:cubicBezTo>
                  <a:cubicBezTo>
                    <a:pt x="268" y="267"/>
                    <a:pt x="268" y="267"/>
                    <a:pt x="268" y="267"/>
                  </a:cubicBezTo>
                  <a:cubicBezTo>
                    <a:pt x="233" y="296"/>
                    <a:pt x="211" y="339"/>
                    <a:pt x="211" y="388"/>
                  </a:cubicBezTo>
                  <a:cubicBezTo>
                    <a:pt x="211" y="437"/>
                    <a:pt x="233" y="480"/>
                    <a:pt x="268" y="509"/>
                  </a:cubicBezTo>
                  <a:cubicBezTo>
                    <a:pt x="268" y="511"/>
                    <a:pt x="268" y="511"/>
                    <a:pt x="268" y="511"/>
                  </a:cubicBezTo>
                  <a:cubicBezTo>
                    <a:pt x="295" y="539"/>
                    <a:pt x="311" y="577"/>
                    <a:pt x="311" y="619"/>
                  </a:cubicBezTo>
                  <a:cubicBezTo>
                    <a:pt x="311" y="705"/>
                    <a:pt x="241" y="774"/>
                    <a:pt x="156" y="774"/>
                  </a:cubicBezTo>
                  <a:cubicBezTo>
                    <a:pt x="70" y="774"/>
                    <a:pt x="0" y="705"/>
                    <a:pt x="0" y="619"/>
                  </a:cubicBezTo>
                  <a:cubicBezTo>
                    <a:pt x="0" y="578"/>
                    <a:pt x="15" y="541"/>
                    <a:pt x="41" y="514"/>
                  </a:cubicBezTo>
                  <a:cubicBezTo>
                    <a:pt x="41" y="512"/>
                    <a:pt x="41" y="512"/>
                    <a:pt x="41" y="512"/>
                  </a:cubicBezTo>
                  <a:cubicBezTo>
                    <a:pt x="78" y="483"/>
                    <a:pt x="102" y="439"/>
                    <a:pt x="102" y="388"/>
                  </a:cubicBezTo>
                  <a:cubicBezTo>
                    <a:pt x="102" y="338"/>
                    <a:pt x="78" y="293"/>
                    <a:pt x="41" y="264"/>
                  </a:cubicBezTo>
                  <a:cubicBezTo>
                    <a:pt x="41" y="261"/>
                    <a:pt x="41" y="261"/>
                    <a:pt x="41" y="261"/>
                  </a:cubicBezTo>
                  <a:cubicBezTo>
                    <a:pt x="15" y="233"/>
                    <a:pt x="0" y="197"/>
                    <a:pt x="0" y="156"/>
                  </a:cubicBezTo>
                  <a:close/>
                </a:path>
              </a:pathLst>
            </a:custGeom>
            <a:solidFill>
              <a:srgbClr val="024D7C"/>
            </a:solidFill>
            <a:ln w="952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12"/>
            <p:cNvSpPr>
              <a:spLocks/>
            </p:cNvSpPr>
            <p:nvPr/>
          </p:nvSpPr>
          <p:spPr bwMode="auto">
            <a:xfrm>
              <a:off x="4190941" y="1774248"/>
              <a:ext cx="1556907" cy="3877610"/>
            </a:xfrm>
            <a:custGeom>
              <a:avLst/>
              <a:gdLst>
                <a:gd name="T0" fmla="*/ 0 w 311"/>
                <a:gd name="T1" fmla="*/ 156 h 774"/>
                <a:gd name="T2" fmla="*/ 155 w 311"/>
                <a:gd name="T3" fmla="*/ 0 h 774"/>
                <a:gd name="T4" fmla="*/ 311 w 311"/>
                <a:gd name="T5" fmla="*/ 156 h 774"/>
                <a:gd name="T6" fmla="*/ 268 w 311"/>
                <a:gd name="T7" fmla="*/ 264 h 774"/>
                <a:gd name="T8" fmla="*/ 268 w 311"/>
                <a:gd name="T9" fmla="*/ 267 h 774"/>
                <a:gd name="T10" fmla="*/ 210 w 311"/>
                <a:gd name="T11" fmla="*/ 388 h 774"/>
                <a:gd name="T12" fmla="*/ 268 w 311"/>
                <a:gd name="T13" fmla="*/ 509 h 774"/>
                <a:gd name="T14" fmla="*/ 268 w 311"/>
                <a:gd name="T15" fmla="*/ 511 h 774"/>
                <a:gd name="T16" fmla="*/ 311 w 311"/>
                <a:gd name="T17" fmla="*/ 619 h 774"/>
                <a:gd name="T18" fmla="*/ 155 w 311"/>
                <a:gd name="T19" fmla="*/ 774 h 774"/>
                <a:gd name="T20" fmla="*/ 0 w 311"/>
                <a:gd name="T21" fmla="*/ 619 h 774"/>
                <a:gd name="T22" fmla="*/ 40 w 311"/>
                <a:gd name="T23" fmla="*/ 514 h 774"/>
                <a:gd name="T24" fmla="*/ 40 w 311"/>
                <a:gd name="T25" fmla="*/ 512 h 774"/>
                <a:gd name="T26" fmla="*/ 102 w 311"/>
                <a:gd name="T27" fmla="*/ 388 h 774"/>
                <a:gd name="T28" fmla="*/ 40 w 311"/>
                <a:gd name="T29" fmla="*/ 264 h 774"/>
                <a:gd name="T30" fmla="*/ 40 w 311"/>
                <a:gd name="T31" fmla="*/ 261 h 774"/>
                <a:gd name="T32" fmla="*/ 0 w 311"/>
                <a:gd name="T33" fmla="*/ 156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1" h="774">
                  <a:moveTo>
                    <a:pt x="0" y="156"/>
                  </a:moveTo>
                  <a:cubicBezTo>
                    <a:pt x="0" y="70"/>
                    <a:pt x="69" y="0"/>
                    <a:pt x="155" y="0"/>
                  </a:cubicBezTo>
                  <a:cubicBezTo>
                    <a:pt x="241" y="0"/>
                    <a:pt x="311" y="70"/>
                    <a:pt x="311" y="156"/>
                  </a:cubicBezTo>
                  <a:cubicBezTo>
                    <a:pt x="311" y="198"/>
                    <a:pt x="294" y="236"/>
                    <a:pt x="268" y="264"/>
                  </a:cubicBezTo>
                  <a:cubicBezTo>
                    <a:pt x="268" y="267"/>
                    <a:pt x="268" y="267"/>
                    <a:pt x="268" y="267"/>
                  </a:cubicBezTo>
                  <a:cubicBezTo>
                    <a:pt x="233" y="296"/>
                    <a:pt x="210" y="339"/>
                    <a:pt x="210" y="388"/>
                  </a:cubicBezTo>
                  <a:cubicBezTo>
                    <a:pt x="210" y="437"/>
                    <a:pt x="233" y="480"/>
                    <a:pt x="268" y="509"/>
                  </a:cubicBezTo>
                  <a:cubicBezTo>
                    <a:pt x="268" y="511"/>
                    <a:pt x="268" y="511"/>
                    <a:pt x="268" y="511"/>
                  </a:cubicBezTo>
                  <a:cubicBezTo>
                    <a:pt x="294" y="539"/>
                    <a:pt x="311" y="577"/>
                    <a:pt x="311" y="619"/>
                  </a:cubicBezTo>
                  <a:cubicBezTo>
                    <a:pt x="311" y="705"/>
                    <a:pt x="241" y="774"/>
                    <a:pt x="155" y="774"/>
                  </a:cubicBezTo>
                  <a:cubicBezTo>
                    <a:pt x="69" y="774"/>
                    <a:pt x="0" y="705"/>
                    <a:pt x="0" y="619"/>
                  </a:cubicBezTo>
                  <a:cubicBezTo>
                    <a:pt x="0" y="578"/>
                    <a:pt x="15" y="541"/>
                    <a:pt x="40" y="514"/>
                  </a:cubicBezTo>
                  <a:cubicBezTo>
                    <a:pt x="40" y="512"/>
                    <a:pt x="40" y="512"/>
                    <a:pt x="40" y="512"/>
                  </a:cubicBezTo>
                  <a:cubicBezTo>
                    <a:pt x="78" y="483"/>
                    <a:pt x="102" y="439"/>
                    <a:pt x="102" y="388"/>
                  </a:cubicBezTo>
                  <a:cubicBezTo>
                    <a:pt x="102" y="338"/>
                    <a:pt x="78" y="293"/>
                    <a:pt x="40" y="264"/>
                  </a:cubicBezTo>
                  <a:cubicBezTo>
                    <a:pt x="40" y="261"/>
                    <a:pt x="40" y="261"/>
                    <a:pt x="40" y="261"/>
                  </a:cubicBezTo>
                  <a:cubicBezTo>
                    <a:pt x="15" y="233"/>
                    <a:pt x="0" y="197"/>
                    <a:pt x="0" y="156"/>
                  </a:cubicBezTo>
                  <a:close/>
                </a:path>
              </a:pathLst>
            </a:custGeom>
            <a:solidFill>
              <a:schemeClr val="accent1"/>
            </a:solidFill>
            <a:ln w="952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Oval 10">
              <a:hlinkClick r:id="rId3" action="ppaction://hlinksldjump" tooltip="Member survey panelists were asked “Which of the following do you feel represent the most important opportunities for the actuarial profession?” They were able to select up to 4 opportunities from a list of 13."/>
            </p:cNvPr>
            <p:cNvSpPr>
              <a:spLocks noChangeArrowheads="1"/>
            </p:cNvSpPr>
            <p:nvPr/>
          </p:nvSpPr>
          <p:spPr bwMode="auto">
            <a:xfrm>
              <a:off x="4296798" y="4204066"/>
              <a:ext cx="1346822" cy="1346822"/>
            </a:xfrm>
            <a:prstGeom prst="ellipse">
              <a:avLst/>
            </a:prstGeom>
            <a:solidFill>
              <a:schemeClr val="accent3"/>
            </a:solidFill>
            <a:ln w="9525" cap="flat">
              <a:noFill/>
              <a:prstDash val="solid"/>
              <a:miter lim="800000"/>
              <a:headEnd/>
              <a:tailEnd/>
            </a:ln>
          </p:spPr>
          <p:txBody>
            <a:bodyPr vert="horz" wrap="none" lIns="91440" tIns="45720" rIns="91440" bIns="45720" numCol="1" anchor="ctr" anchorCtr="1" compatLnSpc="1">
              <a:prstTxWarp prst="textNoShape">
                <a:avLst/>
              </a:prstTxWarp>
              <a:noAutofit/>
            </a:bodyPr>
            <a:lstStyle/>
            <a:p>
              <a:pPr algn="ctr"/>
              <a:r>
                <a:rPr lang="en-US" dirty="0" smtClean="0">
                  <a:solidFill>
                    <a:schemeClr val="bg1"/>
                  </a:solidFill>
                </a:rPr>
                <a:t>Opportunities</a:t>
              </a:r>
              <a:endParaRPr lang="en-US" dirty="0">
                <a:solidFill>
                  <a:schemeClr val="bg1"/>
                </a:solidFill>
              </a:endParaRPr>
            </a:p>
          </p:txBody>
        </p:sp>
        <p:sp>
          <p:nvSpPr>
            <p:cNvPr id="29" name="Oval 7">
              <a:hlinkClick r:id="rId3" action="ppaction://hlinksldjump" tooltip="Member survey panelists were asked “Thinking of the trends that are driving the actuarial profession today, which of the following are most important?”  They were able to select up to 5 trends from a list of 16."/>
            </p:cNvPr>
            <p:cNvSpPr>
              <a:spLocks noChangeArrowheads="1"/>
            </p:cNvSpPr>
            <p:nvPr/>
          </p:nvSpPr>
          <p:spPr bwMode="auto">
            <a:xfrm>
              <a:off x="4296798" y="1880106"/>
              <a:ext cx="1346822" cy="1346822"/>
            </a:xfrm>
            <a:prstGeom prst="ellipse">
              <a:avLst/>
            </a:prstGeom>
            <a:solidFill>
              <a:schemeClr val="accent2"/>
            </a:solidFill>
            <a:ln w="9525" cap="flat">
              <a:noFill/>
              <a:prstDash val="solid"/>
              <a:miter lim="800000"/>
              <a:headEnd/>
              <a:tailEnd/>
            </a:ln>
          </p:spPr>
          <p:txBody>
            <a:bodyPr vert="horz" wrap="none" lIns="91440" tIns="45720" rIns="91440" bIns="45720" numCol="1" anchor="ctr" anchorCtr="1" compatLnSpc="1">
              <a:prstTxWarp prst="textNoShape">
                <a:avLst/>
              </a:prstTxWarp>
              <a:noAutofit/>
            </a:bodyPr>
            <a:lstStyle/>
            <a:p>
              <a:pPr algn="ctr"/>
              <a:r>
                <a:rPr lang="en-US" dirty="0" smtClean="0"/>
                <a:t>Trends</a:t>
              </a:r>
              <a:endParaRPr lang="en-US" dirty="0"/>
            </a:p>
          </p:txBody>
        </p:sp>
        <p:sp>
          <p:nvSpPr>
            <p:cNvPr id="30" name="Oval 9">
              <a:hlinkClick r:id="rId3" action="ppaction://hlinksldjump" tooltip="“Which of the following do you believe reflect the actuarial profession’s greatest weakness(s)?”  They were able to select up to 3 weaknesses from a list of 8. "/>
            </p:cNvPr>
            <p:cNvSpPr>
              <a:spLocks noChangeArrowheads="1"/>
            </p:cNvSpPr>
            <p:nvPr/>
          </p:nvSpPr>
          <p:spPr bwMode="auto">
            <a:xfrm>
              <a:off x="6619130" y="4204066"/>
              <a:ext cx="1346822" cy="1346822"/>
            </a:xfrm>
            <a:prstGeom prst="ellipse">
              <a:avLst/>
            </a:prstGeom>
            <a:solidFill>
              <a:srgbClr val="E27F26"/>
            </a:solidFill>
            <a:ln w="9525" cap="flat">
              <a:noFill/>
              <a:prstDash val="solid"/>
              <a:miter lim="800000"/>
              <a:headEnd/>
              <a:tailEnd/>
            </a:ln>
          </p:spPr>
          <p:txBody>
            <a:bodyPr vert="horz" wrap="none" lIns="91440" tIns="45720" rIns="91440" bIns="45720" numCol="1" anchor="ctr" anchorCtr="1" compatLnSpc="1">
              <a:prstTxWarp prst="textNoShape">
                <a:avLst/>
              </a:prstTxWarp>
              <a:noAutofit/>
            </a:bodyPr>
            <a:lstStyle/>
            <a:p>
              <a:pPr algn="ctr"/>
              <a:r>
                <a:rPr lang="en-US" dirty="0" smtClean="0">
                  <a:solidFill>
                    <a:schemeClr val="bg1"/>
                  </a:solidFill>
                </a:rPr>
                <a:t>Weaknesses</a:t>
              </a:r>
              <a:endParaRPr lang="en-US" dirty="0">
                <a:solidFill>
                  <a:schemeClr val="bg1"/>
                </a:solidFill>
              </a:endParaRPr>
            </a:p>
          </p:txBody>
        </p:sp>
        <p:sp>
          <p:nvSpPr>
            <p:cNvPr id="31" name="Oval 6">
              <a:hlinkClick r:id="rId3" action="ppaction://hlinksldjump" tooltip="Member survey panelists were asked “Which of the following do you believe reflect the actuarial profession’s greatest strength(s)?”  They were able to select up to 3 strengths from a list of 10. "/>
            </p:cNvPr>
            <p:cNvSpPr>
              <a:spLocks noChangeArrowheads="1"/>
            </p:cNvSpPr>
            <p:nvPr/>
          </p:nvSpPr>
          <p:spPr bwMode="auto">
            <a:xfrm>
              <a:off x="6619130" y="1880106"/>
              <a:ext cx="1346822" cy="1346822"/>
            </a:xfrm>
            <a:prstGeom prst="ellipse">
              <a:avLst/>
            </a:prstGeom>
            <a:solidFill>
              <a:schemeClr val="accent5"/>
            </a:solidFill>
            <a:ln w="9525" cap="flat">
              <a:noFill/>
              <a:prstDash val="solid"/>
              <a:miter lim="800000"/>
              <a:headEnd/>
              <a:tailEnd/>
            </a:ln>
          </p:spPr>
          <p:txBody>
            <a:bodyPr vert="horz" wrap="none" lIns="91440" tIns="45720" rIns="91440" bIns="45720" numCol="1" anchor="ctr" anchorCtr="1" compatLnSpc="1">
              <a:prstTxWarp prst="textNoShape">
                <a:avLst/>
              </a:prstTxWarp>
              <a:noAutofit/>
            </a:bodyPr>
            <a:lstStyle/>
            <a:p>
              <a:pPr algn="ctr"/>
              <a:r>
                <a:rPr lang="en-US" dirty="0" smtClean="0"/>
                <a:t>Strengths</a:t>
              </a:r>
              <a:endParaRPr lang="en-US" dirty="0"/>
            </a:p>
          </p:txBody>
        </p:sp>
      </p:grpSp>
      <p:grpSp>
        <p:nvGrpSpPr>
          <p:cNvPr id="13" name="Group 12"/>
          <p:cNvGrpSpPr/>
          <p:nvPr/>
        </p:nvGrpSpPr>
        <p:grpSpPr>
          <a:xfrm>
            <a:off x="4389996" y="635024"/>
            <a:ext cx="1850147" cy="2299229"/>
            <a:chOff x="4389996" y="799255"/>
            <a:chExt cx="1850147" cy="2299229"/>
          </a:xfrm>
        </p:grpSpPr>
        <p:sp>
          <p:nvSpPr>
            <p:cNvPr id="7" name="Round Single Corner Rectangle 6"/>
            <p:cNvSpPr/>
            <p:nvPr/>
          </p:nvSpPr>
          <p:spPr>
            <a:xfrm rot="10800000" flipH="1">
              <a:off x="4389996" y="799255"/>
              <a:ext cx="1850147" cy="2299229"/>
            </a:xfrm>
            <a:prstGeom prst="round1Rect">
              <a:avLst>
                <a:gd name="adj" fmla="val 43072"/>
              </a:avLst>
            </a:prstGeom>
            <a:solidFill>
              <a:srgbClr val="77C4D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Box 8"/>
            <p:cNvSpPr txBox="1"/>
            <p:nvPr/>
          </p:nvSpPr>
          <p:spPr>
            <a:xfrm>
              <a:off x="4389996" y="930641"/>
              <a:ext cx="1806358" cy="1938992"/>
            </a:xfrm>
            <a:prstGeom prst="rect">
              <a:avLst/>
            </a:prstGeom>
            <a:noFill/>
          </p:spPr>
          <p:txBody>
            <a:bodyPr wrap="square" rtlCol="0">
              <a:spAutoFit/>
            </a:bodyPr>
            <a:lstStyle/>
            <a:p>
              <a:r>
                <a:rPr lang="en-US" sz="1200" b="1" dirty="0">
                  <a:solidFill>
                    <a:schemeClr val="accent1"/>
                  </a:solidFill>
                </a:rPr>
                <a:t>Member survey panelists were asked “Thinking of the </a:t>
              </a:r>
              <a:r>
                <a:rPr lang="en-US" sz="1200" b="1" dirty="0" smtClean="0">
                  <a:solidFill>
                    <a:schemeClr val="accent1"/>
                  </a:solidFill>
                </a:rPr>
                <a:t>TRENDS that </a:t>
              </a:r>
              <a:r>
                <a:rPr lang="en-US" sz="1200" b="1" dirty="0">
                  <a:solidFill>
                    <a:schemeClr val="accent1"/>
                  </a:solidFill>
                </a:rPr>
                <a:t>are driving the actuarial profession today, which of the following are most important</a:t>
              </a:r>
              <a:r>
                <a:rPr lang="en-US" sz="1200" b="1" dirty="0" smtClean="0">
                  <a:solidFill>
                    <a:schemeClr val="accent1"/>
                  </a:solidFill>
                </a:rPr>
                <a:t>?” They were able to select up to 5 TRENDS from a list of 16</a:t>
              </a:r>
            </a:p>
            <a:p>
              <a:endParaRPr lang="en-US" sz="1200" b="1" dirty="0">
                <a:solidFill>
                  <a:schemeClr val="accent1"/>
                </a:solidFill>
              </a:endParaRPr>
            </a:p>
          </p:txBody>
        </p:sp>
      </p:grpSp>
      <p:grpSp>
        <p:nvGrpSpPr>
          <p:cNvPr id="14" name="Group 13"/>
          <p:cNvGrpSpPr/>
          <p:nvPr/>
        </p:nvGrpSpPr>
        <p:grpSpPr>
          <a:xfrm>
            <a:off x="7129639" y="623193"/>
            <a:ext cx="1857491" cy="2299229"/>
            <a:chOff x="7129639" y="787424"/>
            <a:chExt cx="1857491" cy="2299229"/>
          </a:xfrm>
        </p:grpSpPr>
        <p:sp>
          <p:nvSpPr>
            <p:cNvPr id="20" name="Round Single Corner Rectangle 19"/>
            <p:cNvSpPr/>
            <p:nvPr/>
          </p:nvSpPr>
          <p:spPr>
            <a:xfrm rot="10800000">
              <a:off x="7129639" y="787424"/>
              <a:ext cx="1850147" cy="2299229"/>
            </a:xfrm>
            <a:prstGeom prst="round1Rect">
              <a:avLst>
                <a:gd name="adj" fmla="val 43072"/>
              </a:avLst>
            </a:prstGeom>
            <a:solidFill>
              <a:schemeClr val="accent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 name="TextBox 31"/>
            <p:cNvSpPr txBox="1"/>
            <p:nvPr/>
          </p:nvSpPr>
          <p:spPr>
            <a:xfrm>
              <a:off x="7180772" y="929759"/>
              <a:ext cx="1806358" cy="1754327"/>
            </a:xfrm>
            <a:prstGeom prst="rect">
              <a:avLst/>
            </a:prstGeom>
            <a:noFill/>
          </p:spPr>
          <p:txBody>
            <a:bodyPr wrap="square" rtlCol="0">
              <a:spAutoFit/>
            </a:bodyPr>
            <a:lstStyle/>
            <a:p>
              <a:r>
                <a:rPr lang="en-US" sz="1200" b="1" dirty="0">
                  <a:solidFill>
                    <a:schemeClr val="accent5">
                      <a:lumMod val="50000"/>
                    </a:schemeClr>
                  </a:solidFill>
                </a:rPr>
                <a:t>Member survey panelists were asked “Which of the following do you believe reflect the actuarial profession’s greatest </a:t>
              </a:r>
              <a:r>
                <a:rPr lang="en-US" sz="1200" b="1" dirty="0" smtClean="0">
                  <a:solidFill>
                    <a:schemeClr val="accent5">
                      <a:lumMod val="50000"/>
                    </a:schemeClr>
                  </a:solidFill>
                </a:rPr>
                <a:t>STRENGTH(</a:t>
              </a:r>
              <a:r>
                <a:rPr lang="en-US" sz="1200" b="1" dirty="0">
                  <a:solidFill>
                    <a:schemeClr val="accent5">
                      <a:lumMod val="50000"/>
                    </a:schemeClr>
                  </a:solidFill>
                </a:rPr>
                <a:t>s</a:t>
              </a:r>
              <a:r>
                <a:rPr lang="en-US" sz="1200" b="1" dirty="0" smtClean="0">
                  <a:solidFill>
                    <a:schemeClr val="accent5">
                      <a:lumMod val="50000"/>
                    </a:schemeClr>
                  </a:solidFill>
                </a:rPr>
                <a:t>)?”  They were able to select up to 3 STRENGTHS from a list of 10. </a:t>
              </a:r>
              <a:endParaRPr lang="en-US" sz="1200" b="1" dirty="0">
                <a:solidFill>
                  <a:schemeClr val="accent5">
                    <a:lumMod val="50000"/>
                  </a:schemeClr>
                </a:solidFill>
              </a:endParaRPr>
            </a:p>
          </p:txBody>
        </p:sp>
      </p:grpSp>
      <p:grpSp>
        <p:nvGrpSpPr>
          <p:cNvPr id="12" name="Group 11"/>
          <p:cNvGrpSpPr/>
          <p:nvPr/>
        </p:nvGrpSpPr>
        <p:grpSpPr>
          <a:xfrm>
            <a:off x="4378182" y="3842116"/>
            <a:ext cx="1850147" cy="2287398"/>
            <a:chOff x="4378182" y="4006347"/>
            <a:chExt cx="1850147" cy="2299229"/>
          </a:xfrm>
        </p:grpSpPr>
        <p:sp>
          <p:nvSpPr>
            <p:cNvPr id="21" name="Round Single Corner Rectangle 20"/>
            <p:cNvSpPr/>
            <p:nvPr/>
          </p:nvSpPr>
          <p:spPr>
            <a:xfrm>
              <a:off x="4378182" y="4006347"/>
              <a:ext cx="1850147" cy="2299229"/>
            </a:xfrm>
            <a:prstGeom prst="round1Rect">
              <a:avLst>
                <a:gd name="adj" fmla="val 43072"/>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TextBox 32"/>
            <p:cNvSpPr txBox="1"/>
            <p:nvPr/>
          </p:nvSpPr>
          <p:spPr>
            <a:xfrm>
              <a:off x="4389129" y="4159628"/>
              <a:ext cx="1686800" cy="2123658"/>
            </a:xfrm>
            <a:prstGeom prst="rect">
              <a:avLst/>
            </a:prstGeom>
            <a:noFill/>
          </p:spPr>
          <p:txBody>
            <a:bodyPr wrap="square" rtlCol="0">
              <a:spAutoFit/>
            </a:bodyPr>
            <a:lstStyle/>
            <a:p>
              <a:r>
                <a:rPr lang="en-US" sz="1200" b="1" dirty="0">
                  <a:solidFill>
                    <a:schemeClr val="bg1"/>
                  </a:solidFill>
                </a:rPr>
                <a:t>Member survey panelists were asked “Which of the following do you feel represent the most important </a:t>
              </a:r>
              <a:r>
                <a:rPr lang="en-US" sz="1200" b="1" dirty="0" smtClean="0">
                  <a:solidFill>
                    <a:schemeClr val="bg1"/>
                  </a:solidFill>
                </a:rPr>
                <a:t>OPPORTUNITIES for </a:t>
              </a:r>
              <a:r>
                <a:rPr lang="en-US" sz="1200" b="1" dirty="0">
                  <a:solidFill>
                    <a:schemeClr val="bg1"/>
                  </a:solidFill>
                </a:rPr>
                <a:t>the actuarial profession</a:t>
              </a:r>
              <a:r>
                <a:rPr lang="en-US" sz="1200" b="1" dirty="0" smtClean="0">
                  <a:solidFill>
                    <a:schemeClr val="bg1"/>
                  </a:solidFill>
                </a:rPr>
                <a:t>?” They were able to select up to 4 OPPORTUNITIES from a list of 13 </a:t>
              </a:r>
              <a:endParaRPr lang="en-US" sz="1200" b="1" dirty="0">
                <a:solidFill>
                  <a:schemeClr val="bg1"/>
                </a:solidFill>
              </a:endParaRPr>
            </a:p>
          </p:txBody>
        </p:sp>
      </p:grpSp>
      <p:grpSp>
        <p:nvGrpSpPr>
          <p:cNvPr id="10" name="Group 9"/>
          <p:cNvGrpSpPr/>
          <p:nvPr/>
        </p:nvGrpSpPr>
        <p:grpSpPr>
          <a:xfrm>
            <a:off x="7126901" y="3830285"/>
            <a:ext cx="1859362" cy="2299229"/>
            <a:chOff x="7126901" y="3994516"/>
            <a:chExt cx="1859362" cy="2299229"/>
          </a:xfrm>
        </p:grpSpPr>
        <p:sp>
          <p:nvSpPr>
            <p:cNvPr id="22" name="Round Single Corner Rectangle 21"/>
            <p:cNvSpPr/>
            <p:nvPr/>
          </p:nvSpPr>
          <p:spPr>
            <a:xfrm flipH="1">
              <a:off x="7129639" y="3994516"/>
              <a:ext cx="1850147" cy="2299229"/>
            </a:xfrm>
            <a:prstGeom prst="round1Rect">
              <a:avLst>
                <a:gd name="adj" fmla="val 43072"/>
              </a:avLst>
            </a:prstGeom>
            <a:solidFill>
              <a:schemeClr val="accent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TextBox 33"/>
            <p:cNvSpPr txBox="1"/>
            <p:nvPr/>
          </p:nvSpPr>
          <p:spPr>
            <a:xfrm>
              <a:off x="7126901" y="4563849"/>
              <a:ext cx="1859362" cy="1384995"/>
            </a:xfrm>
            <a:prstGeom prst="rect">
              <a:avLst/>
            </a:prstGeom>
            <a:noFill/>
          </p:spPr>
          <p:txBody>
            <a:bodyPr wrap="square" rtlCol="0">
              <a:spAutoFit/>
            </a:bodyPr>
            <a:lstStyle/>
            <a:p>
              <a:r>
                <a:rPr lang="en-US" sz="1200" b="1" dirty="0">
                  <a:solidFill>
                    <a:schemeClr val="bg1"/>
                  </a:solidFill>
                </a:rPr>
                <a:t>“Which of the following do you believe reflect the actuarial profession’s greatest </a:t>
              </a:r>
              <a:r>
                <a:rPr lang="en-US" sz="1200" b="1" dirty="0" smtClean="0">
                  <a:solidFill>
                    <a:schemeClr val="bg1"/>
                  </a:solidFill>
                </a:rPr>
                <a:t>WEAKNESS(es</a:t>
              </a:r>
              <a:r>
                <a:rPr lang="en-US" sz="1200" b="1" dirty="0">
                  <a:solidFill>
                    <a:schemeClr val="bg1"/>
                  </a:solidFill>
                </a:rPr>
                <a:t>)?:”  They were able to select up to 3 </a:t>
              </a:r>
              <a:r>
                <a:rPr lang="en-US" sz="1200" b="1" dirty="0" smtClean="0">
                  <a:solidFill>
                    <a:srgbClr val="FFFFFF"/>
                  </a:solidFill>
                </a:rPr>
                <a:t>WEAKNESSES </a:t>
              </a:r>
              <a:r>
                <a:rPr lang="en-US" sz="1200" b="1" dirty="0" smtClean="0">
                  <a:solidFill>
                    <a:schemeClr val="bg1"/>
                  </a:solidFill>
                </a:rPr>
                <a:t>from </a:t>
              </a:r>
              <a:r>
                <a:rPr lang="en-US" sz="1200" b="1" dirty="0">
                  <a:solidFill>
                    <a:schemeClr val="bg1"/>
                  </a:solidFill>
                </a:rPr>
                <a:t>a list of 8. </a:t>
              </a:r>
            </a:p>
          </p:txBody>
        </p:sp>
      </p:grpSp>
      <p:sp>
        <p:nvSpPr>
          <p:cNvPr id="3" name="Oval 2"/>
          <p:cNvSpPr/>
          <p:nvPr/>
        </p:nvSpPr>
        <p:spPr>
          <a:xfrm>
            <a:off x="5903023" y="2618687"/>
            <a:ext cx="1554231" cy="155423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2"/>
                </a:solidFill>
              </a:rPr>
              <a:t>MEMBER</a:t>
            </a:r>
          </a:p>
          <a:p>
            <a:pPr algn="ctr"/>
            <a:r>
              <a:rPr lang="en-US" dirty="0" smtClean="0">
                <a:solidFill>
                  <a:schemeClr val="tx2"/>
                </a:solidFill>
              </a:rPr>
              <a:t>PANEL</a:t>
            </a:r>
          </a:p>
          <a:p>
            <a:pPr algn="ctr"/>
            <a:r>
              <a:rPr lang="en-US" dirty="0" smtClean="0">
                <a:solidFill>
                  <a:schemeClr val="tx2"/>
                </a:solidFill>
              </a:rPr>
              <a:t>SURVEY</a:t>
            </a:r>
            <a:endParaRPr lang="en-US" dirty="0">
              <a:solidFill>
                <a:schemeClr val="tx2"/>
              </a:solidFill>
            </a:endParaRPr>
          </a:p>
        </p:txBody>
      </p:sp>
    </p:spTree>
    <p:extLst>
      <p:ext uri="{BB962C8B-B14F-4D97-AF65-F5344CB8AC3E}">
        <p14:creationId xmlns:p14="http://schemas.microsoft.com/office/powerpoint/2010/main" val="39753491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up)">
                                      <p:cBhvr>
                                        <p:cTn id="12" dur="500"/>
                                        <p:tgtEl>
                                          <p:spTgt spid="12"/>
                                        </p:tgtEl>
                                      </p:cBhvr>
                                    </p:animEffect>
                                  </p:childTnLst>
                                </p:cTn>
                              </p:par>
                              <p:par>
                                <p:cTn id="13" presetID="22" presetClass="exit" presetSubtype="1" fill="hold" nodeType="withEffect">
                                  <p:stCondLst>
                                    <p:cond delay="0"/>
                                  </p:stCondLst>
                                  <p:childTnLst>
                                    <p:animEffect transition="out" filter="wipe(up)">
                                      <p:cBhvr>
                                        <p:cTn id="14" dur="500"/>
                                        <p:tgtEl>
                                          <p:spTgt spid="13"/>
                                        </p:tgtEl>
                                      </p:cBhvr>
                                    </p:animEffect>
                                    <p:set>
                                      <p:cBhvr>
                                        <p:cTn id="15" dur="1" fill="hold">
                                          <p:stCondLst>
                                            <p:cond delay="499"/>
                                          </p:stCondLst>
                                        </p:cTn>
                                        <p:tgtEl>
                                          <p:spTgt spid="13"/>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left)">
                                      <p:cBhvr>
                                        <p:cTn id="20" dur="500"/>
                                        <p:tgtEl>
                                          <p:spTgt spid="14"/>
                                        </p:tgtEl>
                                      </p:cBhvr>
                                    </p:animEffect>
                                  </p:childTnLst>
                                </p:cTn>
                              </p:par>
                              <p:par>
                                <p:cTn id="21" presetID="22" presetClass="exit" presetSubtype="4" fill="hold" nodeType="withEffect">
                                  <p:stCondLst>
                                    <p:cond delay="0"/>
                                  </p:stCondLst>
                                  <p:childTnLst>
                                    <p:animEffect transition="out" filter="wipe(down)">
                                      <p:cBhvr>
                                        <p:cTn id="22" dur="500"/>
                                        <p:tgtEl>
                                          <p:spTgt spid="12"/>
                                        </p:tgtEl>
                                      </p:cBhvr>
                                    </p:animEffect>
                                    <p:set>
                                      <p:cBhvr>
                                        <p:cTn id="23" dur="1" fill="hold">
                                          <p:stCondLst>
                                            <p:cond delay="499"/>
                                          </p:stCondLst>
                                        </p:cTn>
                                        <p:tgtEl>
                                          <p:spTgt spid="12"/>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up)">
                                      <p:cBhvr>
                                        <p:cTn id="28" dur="500"/>
                                        <p:tgtEl>
                                          <p:spTgt spid="10"/>
                                        </p:tgtEl>
                                      </p:cBhvr>
                                    </p:animEffect>
                                  </p:childTnLst>
                                </p:cTn>
                              </p:par>
                              <p:par>
                                <p:cTn id="29" presetID="22" presetClass="exit" presetSubtype="8" fill="hold" nodeType="withEffect">
                                  <p:stCondLst>
                                    <p:cond delay="0"/>
                                  </p:stCondLst>
                                  <p:childTnLst>
                                    <p:animEffect transition="out" filter="wipe(left)">
                                      <p:cBhvr>
                                        <p:cTn id="30" dur="500"/>
                                        <p:tgtEl>
                                          <p:spTgt spid="14"/>
                                        </p:tgtEl>
                                      </p:cBhvr>
                                    </p:animEffect>
                                    <p:set>
                                      <p:cBhvr>
                                        <p:cTn id="31"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0" dirty="0" smtClean="0">
                <a:solidFill>
                  <a:schemeClr val="tx2"/>
                </a:solidFill>
                <a:latin typeface="+mj-lt"/>
                <a:cs typeface="+mj-cs"/>
              </a:rPr>
              <a:t>Tapping into Big </a:t>
            </a:r>
            <a:r>
              <a:rPr lang="en-US" sz="3200" b="0" dirty="0">
                <a:solidFill>
                  <a:schemeClr val="tx2"/>
                </a:solidFill>
                <a:latin typeface="+mj-lt"/>
                <a:cs typeface="+mj-cs"/>
              </a:rPr>
              <a:t>Data, Predictive Analytics </a:t>
            </a:r>
          </a:p>
        </p:txBody>
      </p:sp>
      <p:sp>
        <p:nvSpPr>
          <p:cNvPr id="11" name="Content Placeholder 10"/>
          <p:cNvSpPr>
            <a:spLocks noGrp="1"/>
          </p:cNvSpPr>
          <p:nvPr>
            <p:ph sz="quarter" idx="12"/>
          </p:nvPr>
        </p:nvSpPr>
        <p:spPr>
          <a:xfrm>
            <a:off x="640080" y="1554480"/>
            <a:ext cx="5010150" cy="4581451"/>
          </a:xfrm>
        </p:spPr>
        <p:txBody>
          <a:bodyPr>
            <a:normAutofit/>
          </a:bodyPr>
          <a:lstStyle/>
          <a:p>
            <a:pPr marL="0" indent="0">
              <a:buNone/>
            </a:pPr>
            <a:r>
              <a:rPr lang="en-US" sz="1800" dirty="0" smtClean="0"/>
              <a:t>The rise of big data and predictive analytics was brought up by all parties interviewed: employers, industry leaders and members. It was identified as the number one trend driving the profession – and our number one opportunity – but also the area where actuaries need to catch up</a:t>
            </a:r>
            <a:r>
              <a:rPr lang="en-US" sz="1800" dirty="0"/>
              <a:t>:</a:t>
            </a:r>
            <a:endParaRPr lang="en-US" sz="1800" dirty="0" smtClean="0"/>
          </a:p>
          <a:p>
            <a:r>
              <a:rPr lang="en-US" sz="1800" dirty="0" smtClean="0"/>
              <a:t>Actuaries haven’t shifted their techniques to respond to the new era of cheap, fast data. The actuarial insights may be sharper, but C-suite officers noted that the actuaries’ analysis is late in coming to the table, closing actuaries out of the decision making loop.</a:t>
            </a:r>
          </a:p>
          <a:p>
            <a:r>
              <a:rPr lang="en-US" sz="1800" dirty="0" smtClean="0"/>
              <a:t>The power in data analysis is moving from finding trends in the past to being able to predict trends and model the future. </a:t>
            </a:r>
          </a:p>
          <a:p>
            <a:endParaRPr lang="en-US" sz="1600" dirty="0"/>
          </a:p>
        </p:txBody>
      </p:sp>
      <p:sp>
        <p:nvSpPr>
          <p:cNvPr id="12" name="TextBox 11"/>
          <p:cNvSpPr txBox="1"/>
          <p:nvPr/>
        </p:nvSpPr>
        <p:spPr>
          <a:xfrm>
            <a:off x="-4646735" y="998191"/>
            <a:ext cx="3380643" cy="5078314"/>
          </a:xfrm>
          <a:prstGeom prst="rect">
            <a:avLst/>
          </a:prstGeom>
          <a:noFill/>
        </p:spPr>
        <p:txBody>
          <a:bodyPr wrap="square" rtlCol="0">
            <a:spAutoFit/>
          </a:bodyPr>
          <a:lstStyle/>
          <a:p>
            <a:r>
              <a:rPr lang="en-US" dirty="0" smtClean="0"/>
              <a:t>NOTES ON DESIGN</a:t>
            </a:r>
          </a:p>
          <a:p>
            <a:pPr marL="171450" indent="-171450">
              <a:buFont typeface="Arial" panose="020B0604020202020204" pitchFamily="34" charset="0"/>
              <a:buChar char="•"/>
            </a:pPr>
            <a:r>
              <a:rPr lang="en-US" b="1" dirty="0" smtClean="0">
                <a:solidFill>
                  <a:srgbClr val="C00000"/>
                </a:solidFill>
              </a:rPr>
              <a:t>In this &amp; future pages, rotate through the graphs.</a:t>
            </a:r>
          </a:p>
          <a:p>
            <a:pPr marL="171450" indent="-171450">
              <a:buFont typeface="Arial" panose="020B0604020202020204" pitchFamily="34" charset="0"/>
              <a:buChar char="•"/>
            </a:pPr>
            <a:r>
              <a:rPr lang="en-US" dirty="0" smtClean="0"/>
              <a:t>Graphs are COLOR CODED by question. BLUE = “Trends driving the actuarial profession”; RED = “Opportunities for the actuarial profession”; GREEN = “Profession’s greatest strengths”; PURPLE = “Profession’s greatest weaknesses”</a:t>
            </a:r>
          </a:p>
          <a:p>
            <a:pPr marL="171450" indent="-171450">
              <a:buFont typeface="Arial" panose="020B0604020202020204" pitchFamily="34" charset="0"/>
              <a:buChar char="•"/>
            </a:pPr>
            <a:r>
              <a:rPr lang="en-US" dirty="0" smtClean="0"/>
              <a:t>It would be interesting if the graphs could be animated – morph from one to the other, or click and see the pie shape appear. </a:t>
            </a:r>
          </a:p>
        </p:txBody>
      </p:sp>
      <p:grpSp>
        <p:nvGrpSpPr>
          <p:cNvPr id="18" name="Group 51"/>
          <p:cNvGrpSpPr>
            <a:grpSpLocks noChangeAspect="1"/>
          </p:cNvGrpSpPr>
          <p:nvPr/>
        </p:nvGrpSpPr>
        <p:grpSpPr>
          <a:xfrm>
            <a:off x="6537960" y="2999232"/>
            <a:ext cx="1828801" cy="1828800"/>
            <a:chOff x="3099935" y="1592431"/>
            <a:chExt cx="1296169" cy="1296168"/>
          </a:xfrm>
        </p:grpSpPr>
        <p:sp>
          <p:nvSpPr>
            <p:cNvPr id="19" name="Oval 18"/>
            <p:cNvSpPr/>
            <p:nvPr/>
          </p:nvSpPr>
          <p:spPr>
            <a:xfrm>
              <a:off x="3232436" y="1693149"/>
              <a:ext cx="1094733" cy="10947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endParaRPr>
            </a:p>
          </p:txBody>
        </p:sp>
        <p:sp>
          <p:nvSpPr>
            <p:cNvPr id="20" name="Pie 19"/>
            <p:cNvSpPr/>
            <p:nvPr/>
          </p:nvSpPr>
          <p:spPr>
            <a:xfrm flipH="1">
              <a:off x="3099936" y="1592431"/>
              <a:ext cx="1296169" cy="1296168"/>
            </a:xfrm>
            <a:prstGeom prst="pie">
              <a:avLst>
                <a:gd name="adj1" fmla="val 4283623"/>
                <a:gd name="adj2" fmla="val 162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grpSp>
      <p:sp>
        <p:nvSpPr>
          <p:cNvPr id="22" name="Rectangle 21"/>
          <p:cNvSpPr/>
          <p:nvPr/>
        </p:nvSpPr>
        <p:spPr>
          <a:xfrm>
            <a:off x="5943600" y="1554480"/>
            <a:ext cx="2774521" cy="984885"/>
          </a:xfrm>
          <a:prstGeom prst="rect">
            <a:avLst/>
          </a:prstGeom>
        </p:spPr>
        <p:txBody>
          <a:bodyPr wrap="square">
            <a:spAutoFit/>
          </a:bodyPr>
          <a:lstStyle/>
          <a:p>
            <a:pPr algn="ctr">
              <a:defRPr sz="1000" b="0" i="0" u="none" strike="noStrike" kern="1200" spc="0" baseline="0">
                <a:solidFill>
                  <a:srgbClr val="000000">
                    <a:lumMod val="65000"/>
                    <a:lumOff val="35000"/>
                  </a:srgbClr>
                </a:solidFill>
                <a:latin typeface="+mn-lt"/>
                <a:ea typeface="+mn-ea"/>
                <a:cs typeface="+mn-cs"/>
              </a:defRPr>
            </a:pPr>
            <a:r>
              <a:rPr lang="en-US" sz="1600" b="1" dirty="0">
                <a:solidFill>
                  <a:schemeClr val="accent1"/>
                </a:solidFill>
              </a:rPr>
              <a:t>57% </a:t>
            </a:r>
            <a:r>
              <a:rPr lang="en-US" sz="1400" dirty="0"/>
              <a:t>of members surveyed identified Big data/data analytics as one of the most important trends driving the actuarial profession </a:t>
            </a:r>
          </a:p>
        </p:txBody>
      </p:sp>
      <p:grpSp>
        <p:nvGrpSpPr>
          <p:cNvPr id="27" name="Group 51"/>
          <p:cNvGrpSpPr>
            <a:grpSpLocks noChangeAspect="1"/>
          </p:cNvGrpSpPr>
          <p:nvPr/>
        </p:nvGrpSpPr>
        <p:grpSpPr>
          <a:xfrm>
            <a:off x="6537960" y="2999232"/>
            <a:ext cx="1828801" cy="1828800"/>
            <a:chOff x="3099935" y="1592431"/>
            <a:chExt cx="1296169" cy="1296168"/>
          </a:xfrm>
        </p:grpSpPr>
        <p:sp>
          <p:nvSpPr>
            <p:cNvPr id="28" name="Oval 27"/>
            <p:cNvSpPr/>
            <p:nvPr/>
          </p:nvSpPr>
          <p:spPr>
            <a:xfrm>
              <a:off x="3232436" y="1693149"/>
              <a:ext cx="1094733" cy="10947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endParaRPr>
            </a:p>
          </p:txBody>
        </p:sp>
        <p:sp>
          <p:nvSpPr>
            <p:cNvPr id="29" name="Pie 28"/>
            <p:cNvSpPr/>
            <p:nvPr/>
          </p:nvSpPr>
          <p:spPr>
            <a:xfrm flipH="1">
              <a:off x="3099936" y="1592431"/>
              <a:ext cx="1296169" cy="1296168"/>
            </a:xfrm>
            <a:prstGeom prst="pie">
              <a:avLst>
                <a:gd name="adj1" fmla="val 4283623"/>
                <a:gd name="adj2" fmla="val 162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grpSp>
      <p:sp>
        <p:nvSpPr>
          <p:cNvPr id="30" name="Rectangle 29"/>
          <p:cNvSpPr/>
          <p:nvPr/>
        </p:nvSpPr>
        <p:spPr>
          <a:xfrm>
            <a:off x="5943599" y="1572103"/>
            <a:ext cx="2774521" cy="987552"/>
          </a:xfrm>
          <a:prstGeom prst="rect">
            <a:avLst/>
          </a:prstGeom>
        </p:spPr>
        <p:txBody>
          <a:bodyPr wrap="square">
            <a:spAutoFit/>
          </a:bodyPr>
          <a:lstStyle/>
          <a:p>
            <a:pPr algn="ctr">
              <a:defRPr sz="1000" b="0" i="0" u="none" strike="noStrike" kern="1200" spc="0" baseline="0">
                <a:solidFill>
                  <a:srgbClr val="000000">
                    <a:lumMod val="65000"/>
                    <a:lumOff val="35000"/>
                  </a:srgbClr>
                </a:solidFill>
                <a:latin typeface="+mn-lt"/>
                <a:ea typeface="+mn-ea"/>
                <a:cs typeface="+mn-cs"/>
              </a:defRPr>
            </a:pPr>
            <a:r>
              <a:rPr lang="en-US" sz="1600" b="1" dirty="0">
                <a:solidFill>
                  <a:schemeClr val="accent3"/>
                </a:solidFill>
              </a:rPr>
              <a:t>57% </a:t>
            </a:r>
            <a:r>
              <a:rPr lang="en-US" sz="1400" dirty="0"/>
              <a:t>of members surveyed identified predictive modeling/new uses for actuarial models as one of the most important opportunities for the actuarial profession </a:t>
            </a:r>
          </a:p>
        </p:txBody>
      </p:sp>
      <p:grpSp>
        <p:nvGrpSpPr>
          <p:cNvPr id="31" name="Group 51"/>
          <p:cNvGrpSpPr>
            <a:grpSpLocks noChangeAspect="1"/>
          </p:cNvGrpSpPr>
          <p:nvPr/>
        </p:nvGrpSpPr>
        <p:grpSpPr>
          <a:xfrm>
            <a:off x="6537961" y="2999232"/>
            <a:ext cx="1828801" cy="1828800"/>
            <a:chOff x="3099936" y="1592431"/>
            <a:chExt cx="1296169" cy="1296168"/>
          </a:xfrm>
        </p:grpSpPr>
        <p:sp>
          <p:nvSpPr>
            <p:cNvPr id="32" name="Oval 31"/>
            <p:cNvSpPr/>
            <p:nvPr/>
          </p:nvSpPr>
          <p:spPr>
            <a:xfrm>
              <a:off x="3232436" y="1693149"/>
              <a:ext cx="1094733" cy="10947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endParaRPr>
            </a:p>
          </p:txBody>
        </p:sp>
        <p:sp>
          <p:nvSpPr>
            <p:cNvPr id="33" name="Pie 32"/>
            <p:cNvSpPr/>
            <p:nvPr/>
          </p:nvSpPr>
          <p:spPr>
            <a:xfrm flipH="1">
              <a:off x="3099936" y="1592431"/>
              <a:ext cx="1296169" cy="1296168"/>
            </a:xfrm>
            <a:prstGeom prst="pie">
              <a:avLst>
                <a:gd name="adj1" fmla="val 6414656"/>
                <a:gd name="adj2" fmla="val 162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grpSp>
      <p:sp>
        <p:nvSpPr>
          <p:cNvPr id="34" name="Rectangle 33"/>
          <p:cNvSpPr/>
          <p:nvPr/>
        </p:nvSpPr>
        <p:spPr>
          <a:xfrm>
            <a:off x="5943598" y="1572103"/>
            <a:ext cx="2774521" cy="1200329"/>
          </a:xfrm>
          <a:prstGeom prst="rect">
            <a:avLst/>
          </a:prstGeom>
        </p:spPr>
        <p:txBody>
          <a:bodyPr wrap="square">
            <a:spAutoFit/>
          </a:bodyPr>
          <a:lstStyle/>
          <a:p>
            <a:pPr algn="ctr">
              <a:defRPr sz="1000" b="0" i="0" u="none" strike="noStrike" kern="1200" spc="0" baseline="0">
                <a:solidFill>
                  <a:srgbClr val="000000">
                    <a:lumMod val="65000"/>
                    <a:lumOff val="35000"/>
                  </a:srgbClr>
                </a:solidFill>
                <a:latin typeface="+mn-lt"/>
                <a:ea typeface="+mn-ea"/>
                <a:cs typeface="+mn-cs"/>
              </a:defRPr>
            </a:pPr>
            <a:r>
              <a:rPr lang="en-US" sz="1600" b="1" dirty="0" smtClean="0">
                <a:solidFill>
                  <a:schemeClr val="accent3"/>
                </a:solidFill>
              </a:rPr>
              <a:t>46% </a:t>
            </a:r>
            <a:r>
              <a:rPr lang="en-US" sz="1400" dirty="0" smtClean="0"/>
              <a:t>of </a:t>
            </a:r>
            <a:r>
              <a:rPr lang="en-US" sz="1400" dirty="0"/>
              <a:t>members surveyed identified big data/data analytics as one of the most important opportunities for the actuarial profession </a:t>
            </a:r>
          </a:p>
        </p:txBody>
      </p:sp>
    </p:spTree>
    <p:extLst>
      <p:ext uri="{BB962C8B-B14F-4D97-AF65-F5344CB8AC3E}">
        <p14:creationId xmlns:p14="http://schemas.microsoft.com/office/powerpoint/2010/main" val="1189794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1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par>
                                <p:cTn id="13" presetID="10" presetClass="exit" presetSubtype="0" fill="hold" grpId="0" nodeType="withEffect">
                                  <p:stCondLst>
                                    <p:cond delay="0"/>
                                  </p:stCondLst>
                                  <p:childTnLst>
                                    <p:animEffect transition="out" filter="fade">
                                      <p:cBhvr>
                                        <p:cTn id="14" dur="500"/>
                                        <p:tgtEl>
                                          <p:spTgt spid="22"/>
                                        </p:tgtEl>
                                      </p:cBhvr>
                                    </p:animEffect>
                                    <p:set>
                                      <p:cBhvr>
                                        <p:cTn id="15" dur="1" fill="hold">
                                          <p:stCondLst>
                                            <p:cond delay="499"/>
                                          </p:stCondLst>
                                        </p:cTn>
                                        <p:tgtEl>
                                          <p:spTgt spid="22"/>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fade">
                                      <p:cBhvr>
                                        <p:cTn id="18" dur="500"/>
                                        <p:tgtEl>
                                          <p:spTgt spid="34"/>
                                        </p:tgtEl>
                                      </p:cBhvr>
                                    </p:animEffect>
                                  </p:childTnLst>
                                </p:cTn>
                              </p:par>
                              <p:par>
                                <p:cTn id="19" presetID="21" presetClass="entr" presetSubtype="1" fill="hold" nodeType="with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heel(1)">
                                      <p:cBhvr>
                                        <p:cTn id="21" dur="1000"/>
                                        <p:tgtEl>
                                          <p:spTgt spid="3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34"/>
                                        </p:tgtEl>
                                      </p:cBhvr>
                                    </p:animEffect>
                                    <p:set>
                                      <p:cBhvr>
                                        <p:cTn id="26" dur="1" fill="hold">
                                          <p:stCondLst>
                                            <p:cond delay="499"/>
                                          </p:stCondLst>
                                        </p:cTn>
                                        <p:tgtEl>
                                          <p:spTgt spid="34"/>
                                        </p:tgtEl>
                                        <p:attrNameLst>
                                          <p:attrName>style.visibility</p:attrName>
                                        </p:attrNameLst>
                                      </p:cBhvr>
                                      <p:to>
                                        <p:strVal val="hidden"/>
                                      </p:to>
                                    </p:set>
                                  </p:childTnLst>
                                </p:cTn>
                              </p:par>
                              <p:par>
                                <p:cTn id="27" presetID="10" presetClass="exit" presetSubtype="0" fill="hold" nodeType="withEffect">
                                  <p:stCondLst>
                                    <p:cond delay="0"/>
                                  </p:stCondLst>
                                  <p:childTnLst>
                                    <p:animEffect transition="out" filter="fade">
                                      <p:cBhvr>
                                        <p:cTn id="28" dur="500"/>
                                        <p:tgtEl>
                                          <p:spTgt spid="31"/>
                                        </p:tgtEl>
                                      </p:cBhvr>
                                    </p:animEffect>
                                    <p:set>
                                      <p:cBhvr>
                                        <p:cTn id="29" dur="1" fill="hold">
                                          <p:stCondLst>
                                            <p:cond delay="499"/>
                                          </p:stCondLst>
                                        </p:cTn>
                                        <p:tgtEl>
                                          <p:spTgt spid="31"/>
                                        </p:tgtEl>
                                        <p:attrNameLst>
                                          <p:attrName>style.visibility</p:attrName>
                                        </p:attrNameLst>
                                      </p:cBhvr>
                                      <p:to>
                                        <p:strVal val="hidden"/>
                                      </p:to>
                                    </p:set>
                                  </p:childTnLst>
                                </p:cTn>
                              </p:par>
                              <p:par>
                                <p:cTn id="30" presetID="10" presetClass="entr" presetSubtype="0" fill="hold" grpId="0" nodeType="with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fade">
                                      <p:cBhvr>
                                        <p:cTn id="32" dur="500"/>
                                        <p:tgtEl>
                                          <p:spTgt spid="30"/>
                                        </p:tgtEl>
                                      </p:cBhvr>
                                    </p:animEffect>
                                  </p:childTnLst>
                                </p:cTn>
                              </p:par>
                              <p:par>
                                <p:cTn id="33" presetID="21" presetClass="entr" presetSubtype="1" fill="hold"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heel(1)">
                                      <p:cBhvr>
                                        <p:cTn id="35"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30" grpId="0"/>
      <p:bldP spid="34" grpId="0"/>
      <p:bldP spid="34"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33484"/>
            <a:ext cx="7886700" cy="1005554"/>
          </a:xfrm>
        </p:spPr>
        <p:txBody>
          <a:bodyPr>
            <a:normAutofit/>
          </a:bodyPr>
          <a:lstStyle/>
          <a:p>
            <a:r>
              <a:rPr lang="en-US" sz="3200" b="0" dirty="0" smtClean="0">
                <a:solidFill>
                  <a:schemeClr val="tx2"/>
                </a:solidFill>
                <a:latin typeface="+mj-lt"/>
                <a:cs typeface="+mj-cs"/>
              </a:rPr>
              <a:t>Adjusting to Changing Regulatory Environment</a:t>
            </a:r>
            <a:endParaRPr lang="en-US" sz="3200" b="0" dirty="0">
              <a:solidFill>
                <a:schemeClr val="tx2"/>
              </a:solidFill>
              <a:latin typeface="+mj-lt"/>
              <a:cs typeface="+mj-cs"/>
            </a:endParaRPr>
          </a:p>
        </p:txBody>
      </p:sp>
      <p:sp>
        <p:nvSpPr>
          <p:cNvPr id="3" name="Content Placeholder 2"/>
          <p:cNvSpPr>
            <a:spLocks noGrp="1"/>
          </p:cNvSpPr>
          <p:nvPr>
            <p:ph idx="1"/>
          </p:nvPr>
        </p:nvSpPr>
        <p:spPr>
          <a:xfrm>
            <a:off x="640080" y="1554480"/>
            <a:ext cx="5029200" cy="4816244"/>
          </a:xfrm>
        </p:spPr>
        <p:txBody>
          <a:bodyPr>
            <a:normAutofit/>
          </a:bodyPr>
          <a:lstStyle/>
          <a:p>
            <a:pPr marL="0" indent="0">
              <a:buNone/>
            </a:pPr>
            <a:r>
              <a:rPr lang="en-US" sz="1800" dirty="0" smtClean="0"/>
              <a:t>The increasing effect of regulation has several </a:t>
            </a:r>
            <a:r>
              <a:rPr lang="en-US" sz="1800" smtClean="0"/>
              <a:t>implications for the </a:t>
            </a:r>
            <a:r>
              <a:rPr lang="en-US" sz="1800" dirty="0" smtClean="0"/>
              <a:t>profession:</a:t>
            </a:r>
          </a:p>
          <a:p>
            <a:r>
              <a:rPr lang="en-US" sz="1800" dirty="0" smtClean="0"/>
              <a:t>Actuaries struggle to keep up with changing regulatory requirements.</a:t>
            </a:r>
          </a:p>
          <a:p>
            <a:r>
              <a:rPr lang="en-US" sz="1800" dirty="0" smtClean="0"/>
              <a:t>Evolving regulatory frameworks drive new reporting and analysis.  Some interviewees questioned whether actuaries had the right level of technical skills to meet the new regulatory challenges.</a:t>
            </a:r>
          </a:p>
          <a:p>
            <a:r>
              <a:rPr lang="en-US" sz="1800" dirty="0" smtClean="0"/>
              <a:t>The profession – and professional organizations – need to provide socially relevant information to policymakers and regulators.  SOA research reports were cited as a good way for SOA to provide that information to those audiences.</a:t>
            </a:r>
          </a:p>
          <a:p>
            <a:endParaRPr lang="en-US" sz="2000" dirty="0"/>
          </a:p>
        </p:txBody>
      </p:sp>
      <p:sp>
        <p:nvSpPr>
          <p:cNvPr id="9" name="Rectangle 8"/>
          <p:cNvSpPr/>
          <p:nvPr/>
        </p:nvSpPr>
        <p:spPr>
          <a:xfrm>
            <a:off x="5943600" y="1554480"/>
            <a:ext cx="2774521" cy="1200329"/>
          </a:xfrm>
          <a:prstGeom prst="rect">
            <a:avLst/>
          </a:prstGeom>
        </p:spPr>
        <p:txBody>
          <a:bodyPr wrap="square">
            <a:spAutoFit/>
          </a:bodyPr>
          <a:lstStyle/>
          <a:p>
            <a:pPr algn="ctr">
              <a:defRPr sz="1000" b="0" i="0" u="none" strike="noStrike" kern="1200" spc="0" baseline="0">
                <a:solidFill>
                  <a:srgbClr val="000000">
                    <a:lumMod val="65000"/>
                    <a:lumOff val="35000"/>
                  </a:srgbClr>
                </a:solidFill>
                <a:latin typeface="+mn-lt"/>
                <a:ea typeface="+mn-ea"/>
                <a:cs typeface="+mn-cs"/>
              </a:defRPr>
            </a:pPr>
            <a:r>
              <a:rPr lang="en-US" sz="1600" b="1" dirty="0" smtClean="0">
                <a:solidFill>
                  <a:schemeClr val="accent1"/>
                </a:solidFill>
              </a:rPr>
              <a:t>50%</a:t>
            </a:r>
            <a:r>
              <a:rPr lang="en-US" sz="1600" b="1" dirty="0" smtClean="0">
                <a:solidFill>
                  <a:schemeClr val="accent3"/>
                </a:solidFill>
              </a:rPr>
              <a:t> </a:t>
            </a:r>
            <a:r>
              <a:rPr lang="en-US" sz="1400" dirty="0" smtClean="0"/>
              <a:t>of </a:t>
            </a:r>
            <a:r>
              <a:rPr lang="en-US" sz="1400" dirty="0"/>
              <a:t>members surveyed identified </a:t>
            </a:r>
            <a:r>
              <a:rPr lang="en-US" sz="1400" dirty="0" smtClean="0"/>
              <a:t>increasing effect of regulation as one of the most important trends driving the actuarial profession</a:t>
            </a:r>
            <a:endParaRPr lang="en-US" sz="1400" dirty="0"/>
          </a:p>
        </p:txBody>
      </p:sp>
      <p:grpSp>
        <p:nvGrpSpPr>
          <p:cNvPr id="13" name="Group 12"/>
          <p:cNvGrpSpPr/>
          <p:nvPr/>
        </p:nvGrpSpPr>
        <p:grpSpPr>
          <a:xfrm>
            <a:off x="6537538" y="2997554"/>
            <a:ext cx="1828801" cy="1828800"/>
            <a:chOff x="6537538" y="2997554"/>
            <a:chExt cx="1828801" cy="1828800"/>
          </a:xfrm>
        </p:grpSpPr>
        <p:sp>
          <p:nvSpPr>
            <p:cNvPr id="11" name="Oval 10"/>
            <p:cNvSpPr/>
            <p:nvPr/>
          </p:nvSpPr>
          <p:spPr>
            <a:xfrm>
              <a:off x="6724486" y="3139660"/>
              <a:ext cx="1544589" cy="154459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endParaRPr>
            </a:p>
          </p:txBody>
        </p:sp>
        <p:sp>
          <p:nvSpPr>
            <p:cNvPr id="12" name="Pie 11"/>
            <p:cNvSpPr/>
            <p:nvPr/>
          </p:nvSpPr>
          <p:spPr>
            <a:xfrm flipH="1">
              <a:off x="6537538" y="2997554"/>
              <a:ext cx="1828801" cy="1828800"/>
            </a:xfrm>
            <a:prstGeom prst="pie">
              <a:avLst>
                <a:gd name="adj1" fmla="val 5482899"/>
                <a:gd name="adj2" fmla="val 162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grpSp>
      <p:sp>
        <p:nvSpPr>
          <p:cNvPr id="14" name="Rectangle 13"/>
          <p:cNvSpPr/>
          <p:nvPr/>
        </p:nvSpPr>
        <p:spPr>
          <a:xfrm>
            <a:off x="5943600" y="1554480"/>
            <a:ext cx="2774521" cy="1415772"/>
          </a:xfrm>
          <a:prstGeom prst="rect">
            <a:avLst/>
          </a:prstGeom>
        </p:spPr>
        <p:txBody>
          <a:bodyPr wrap="square">
            <a:spAutoFit/>
          </a:bodyPr>
          <a:lstStyle/>
          <a:p>
            <a:pPr algn="ctr">
              <a:defRPr sz="1000" b="0" i="0" u="none" strike="noStrike" kern="1200" spc="0" baseline="0">
                <a:solidFill>
                  <a:srgbClr val="000000">
                    <a:lumMod val="65000"/>
                    <a:lumOff val="35000"/>
                  </a:srgbClr>
                </a:solidFill>
                <a:latin typeface="+mn-lt"/>
                <a:ea typeface="+mn-ea"/>
                <a:cs typeface="+mn-cs"/>
              </a:defRPr>
            </a:pPr>
            <a:r>
              <a:rPr lang="en-US" sz="1600" b="1" dirty="0" smtClean="0">
                <a:solidFill>
                  <a:schemeClr val="accent3"/>
                </a:solidFill>
              </a:rPr>
              <a:t>31% </a:t>
            </a:r>
            <a:r>
              <a:rPr lang="en-US" sz="1400" dirty="0" smtClean="0"/>
              <a:t>of </a:t>
            </a:r>
            <a:r>
              <a:rPr lang="en-US" sz="1400" dirty="0"/>
              <a:t>members surveyed identified </a:t>
            </a:r>
            <a:r>
              <a:rPr lang="en-US" sz="1400" dirty="0" smtClean="0"/>
              <a:t>increasing effect of regulation on actuarial work as one of the most important opportunities for the actuarial profession</a:t>
            </a:r>
            <a:endParaRPr lang="en-US" sz="1400" dirty="0"/>
          </a:p>
        </p:txBody>
      </p:sp>
      <p:grpSp>
        <p:nvGrpSpPr>
          <p:cNvPr id="18" name="Group 17"/>
          <p:cNvGrpSpPr/>
          <p:nvPr/>
        </p:nvGrpSpPr>
        <p:grpSpPr>
          <a:xfrm>
            <a:off x="6537536" y="2997554"/>
            <a:ext cx="1828801" cy="1828800"/>
            <a:chOff x="9278374" y="2997554"/>
            <a:chExt cx="1828801" cy="1828800"/>
          </a:xfrm>
        </p:grpSpPr>
        <p:sp>
          <p:nvSpPr>
            <p:cNvPr id="16" name="Oval 15"/>
            <p:cNvSpPr/>
            <p:nvPr/>
          </p:nvSpPr>
          <p:spPr>
            <a:xfrm>
              <a:off x="9465322" y="3139660"/>
              <a:ext cx="1544589" cy="154459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endParaRPr>
            </a:p>
          </p:txBody>
        </p:sp>
        <p:sp>
          <p:nvSpPr>
            <p:cNvPr id="17" name="Pie 16"/>
            <p:cNvSpPr/>
            <p:nvPr/>
          </p:nvSpPr>
          <p:spPr>
            <a:xfrm flipH="1">
              <a:off x="9278374" y="2997554"/>
              <a:ext cx="1828801" cy="1828800"/>
            </a:xfrm>
            <a:prstGeom prst="pie">
              <a:avLst>
                <a:gd name="adj1" fmla="val 9513528"/>
                <a:gd name="adj2" fmla="val 162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grpSp>
      <p:sp>
        <p:nvSpPr>
          <p:cNvPr id="19" name="Rectangle 18"/>
          <p:cNvSpPr/>
          <p:nvPr/>
        </p:nvSpPr>
        <p:spPr>
          <a:xfrm>
            <a:off x="5943600" y="1554480"/>
            <a:ext cx="2774521" cy="1415772"/>
          </a:xfrm>
          <a:prstGeom prst="rect">
            <a:avLst/>
          </a:prstGeom>
        </p:spPr>
        <p:txBody>
          <a:bodyPr wrap="square">
            <a:spAutoFit/>
          </a:bodyPr>
          <a:lstStyle/>
          <a:p>
            <a:pPr algn="ctr">
              <a:defRPr sz="1000" b="0" i="0" u="none" strike="noStrike" kern="1200" spc="0" baseline="0">
                <a:solidFill>
                  <a:srgbClr val="000000">
                    <a:lumMod val="65000"/>
                    <a:lumOff val="35000"/>
                  </a:srgbClr>
                </a:solidFill>
                <a:latin typeface="+mn-lt"/>
                <a:ea typeface="+mn-ea"/>
                <a:cs typeface="+mn-cs"/>
              </a:defRPr>
            </a:pPr>
            <a:r>
              <a:rPr lang="en-US" sz="1600" b="1" dirty="0" smtClean="0">
                <a:solidFill>
                  <a:schemeClr val="accent3"/>
                </a:solidFill>
              </a:rPr>
              <a:t>34% </a:t>
            </a:r>
            <a:r>
              <a:rPr lang="en-US" sz="1400" dirty="0" smtClean="0"/>
              <a:t>of </a:t>
            </a:r>
            <a:r>
              <a:rPr lang="en-US" sz="1400" dirty="0"/>
              <a:t>members surveyed identified </a:t>
            </a:r>
            <a:r>
              <a:rPr lang="en-US" sz="1400" dirty="0" smtClean="0"/>
              <a:t>research aimed at policymakers, regulators and/or the general public as one of the most important opportunities for the actuarial profession</a:t>
            </a:r>
            <a:endParaRPr lang="en-US" sz="1400" dirty="0"/>
          </a:p>
        </p:txBody>
      </p:sp>
      <p:grpSp>
        <p:nvGrpSpPr>
          <p:cNvPr id="23" name="Group 22"/>
          <p:cNvGrpSpPr/>
          <p:nvPr/>
        </p:nvGrpSpPr>
        <p:grpSpPr>
          <a:xfrm>
            <a:off x="6537534" y="2997554"/>
            <a:ext cx="1828801" cy="1828800"/>
            <a:chOff x="9442563" y="3046089"/>
            <a:chExt cx="1828801" cy="1828800"/>
          </a:xfrm>
        </p:grpSpPr>
        <p:sp>
          <p:nvSpPr>
            <p:cNvPr id="21" name="Oval 20"/>
            <p:cNvSpPr/>
            <p:nvPr/>
          </p:nvSpPr>
          <p:spPr>
            <a:xfrm>
              <a:off x="9629511" y="3188195"/>
              <a:ext cx="1544589" cy="154459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endParaRPr>
            </a:p>
          </p:txBody>
        </p:sp>
        <p:sp>
          <p:nvSpPr>
            <p:cNvPr id="22" name="Pie 21"/>
            <p:cNvSpPr/>
            <p:nvPr/>
          </p:nvSpPr>
          <p:spPr>
            <a:xfrm flipH="1">
              <a:off x="9442563" y="3046089"/>
              <a:ext cx="1828801" cy="1828800"/>
            </a:xfrm>
            <a:prstGeom prst="pie">
              <a:avLst>
                <a:gd name="adj1" fmla="val 8914073"/>
                <a:gd name="adj2" fmla="val 162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grpSp>
    </p:spTree>
    <p:extLst>
      <p:ext uri="{BB962C8B-B14F-4D97-AF65-F5344CB8AC3E}">
        <p14:creationId xmlns:p14="http://schemas.microsoft.com/office/powerpoint/2010/main" val="1609389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par>
                                <p:cTn id="13" presetID="10" presetClass="exit" presetSubtype="0" fill="hold" nodeType="withEffect">
                                  <p:stCondLst>
                                    <p:cond delay="0"/>
                                  </p:stCondLst>
                                  <p:childTnLst>
                                    <p:animEffect transition="out" filter="fade">
                                      <p:cBhvr>
                                        <p:cTn id="14" dur="500"/>
                                        <p:tgtEl>
                                          <p:spTgt spid="13"/>
                                        </p:tgtEl>
                                      </p:cBhvr>
                                    </p:animEffect>
                                    <p:set>
                                      <p:cBhvr>
                                        <p:cTn id="15" dur="1" fill="hold">
                                          <p:stCondLst>
                                            <p:cond delay="499"/>
                                          </p:stCondLst>
                                        </p:cTn>
                                        <p:tgtEl>
                                          <p:spTgt spid="13"/>
                                        </p:tgtEl>
                                        <p:attrNameLst>
                                          <p:attrName>style.visibility</p:attrName>
                                        </p:attrNameLst>
                                      </p:cBhvr>
                                      <p:to>
                                        <p:strVal val="hidden"/>
                                      </p:to>
                                    </p:se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21" presetClass="entr" presetSubtype="1"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heel(1)">
                                      <p:cBhvr>
                                        <p:cTn id="22" dur="10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14"/>
                                        </p:tgtEl>
                                      </p:cBhvr>
                                    </p:animEffect>
                                    <p:set>
                                      <p:cBhvr>
                                        <p:cTn id="27" dur="1" fill="hold">
                                          <p:stCondLst>
                                            <p:cond delay="499"/>
                                          </p:stCondLst>
                                        </p:cTn>
                                        <p:tgtEl>
                                          <p:spTgt spid="14"/>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18"/>
                                        </p:tgtEl>
                                      </p:cBhvr>
                                    </p:animEffect>
                                    <p:set>
                                      <p:cBhvr>
                                        <p:cTn id="30" dur="1" fill="hold">
                                          <p:stCondLst>
                                            <p:cond delay="499"/>
                                          </p:stCondLst>
                                        </p:cTn>
                                        <p:tgtEl>
                                          <p:spTgt spid="18"/>
                                        </p:tgtEl>
                                        <p:attrNameLst>
                                          <p:attrName>style.visibility</p:attrName>
                                        </p:attrNameLst>
                                      </p:cBhvr>
                                      <p:to>
                                        <p:strVal val="hidden"/>
                                      </p:to>
                                    </p:se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fade">
                                      <p:cBhvr>
                                        <p:cTn id="34" dur="500"/>
                                        <p:tgtEl>
                                          <p:spTgt spid="19"/>
                                        </p:tgtEl>
                                      </p:cBhvr>
                                    </p:animEffect>
                                  </p:childTnLst>
                                </p:cTn>
                              </p:par>
                              <p:par>
                                <p:cTn id="35" presetID="21" presetClass="entr" presetSubtype="1"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wheel(1)">
                                      <p:cBhvr>
                                        <p:cTn id="37"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P spid="14" grpId="1"/>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5943600" y="1554480"/>
            <a:ext cx="2774521" cy="1200329"/>
          </a:xfrm>
          <a:prstGeom prst="rect">
            <a:avLst/>
          </a:prstGeom>
        </p:spPr>
        <p:txBody>
          <a:bodyPr wrap="square">
            <a:spAutoFit/>
          </a:bodyPr>
          <a:lstStyle/>
          <a:p>
            <a:pPr algn="ctr">
              <a:defRPr sz="1000" b="0" i="0" u="none" strike="noStrike" kern="1200" spc="0" baseline="0">
                <a:solidFill>
                  <a:srgbClr val="000000">
                    <a:lumMod val="65000"/>
                    <a:lumOff val="35000"/>
                  </a:srgbClr>
                </a:solidFill>
                <a:latin typeface="+mn-lt"/>
                <a:ea typeface="+mn-ea"/>
                <a:cs typeface="+mn-cs"/>
              </a:defRPr>
            </a:pPr>
            <a:r>
              <a:rPr lang="en-US" sz="1600" b="1" dirty="0">
                <a:solidFill>
                  <a:schemeClr val="accent5"/>
                </a:solidFill>
              </a:rPr>
              <a:t>62%</a:t>
            </a:r>
            <a:r>
              <a:rPr lang="en-US" sz="1600" b="1" dirty="0"/>
              <a:t> </a:t>
            </a:r>
            <a:r>
              <a:rPr lang="en-US" sz="1400" dirty="0"/>
              <a:t>of members surveyed identified the ability to solve complex problems as one of the actuarial profession’s greatest strengths</a:t>
            </a:r>
          </a:p>
        </p:txBody>
      </p:sp>
      <p:sp>
        <p:nvSpPr>
          <p:cNvPr id="22" name="Rectangle 21"/>
          <p:cNvSpPr/>
          <p:nvPr/>
        </p:nvSpPr>
        <p:spPr>
          <a:xfrm>
            <a:off x="5943600" y="1554480"/>
            <a:ext cx="2774521" cy="1169551"/>
          </a:xfrm>
          <a:prstGeom prst="rect">
            <a:avLst/>
          </a:prstGeom>
        </p:spPr>
        <p:txBody>
          <a:bodyPr wrap="square">
            <a:spAutoFit/>
          </a:bodyPr>
          <a:lstStyle/>
          <a:p>
            <a:pPr algn="ctr">
              <a:defRPr sz="1000" b="0" i="0" u="none" strike="noStrike" kern="1200" spc="0" baseline="0">
                <a:solidFill>
                  <a:srgbClr val="000000">
                    <a:lumMod val="65000"/>
                    <a:lumOff val="35000"/>
                  </a:srgbClr>
                </a:solidFill>
                <a:latin typeface="+mn-lt"/>
                <a:ea typeface="+mn-ea"/>
                <a:cs typeface="+mn-cs"/>
              </a:defRPr>
            </a:pPr>
            <a:r>
              <a:rPr lang="en-US" sz="1400" b="1" dirty="0">
                <a:solidFill>
                  <a:schemeClr val="accent1"/>
                </a:solidFill>
              </a:rPr>
              <a:t>37%</a:t>
            </a:r>
            <a:r>
              <a:rPr lang="en-US" sz="1400" b="1" dirty="0"/>
              <a:t> </a:t>
            </a:r>
            <a:r>
              <a:rPr lang="en-US" sz="1400" dirty="0"/>
              <a:t>of members surveyed identified competition for roles from non-actuaries as one of the most important trends driving the actuarial profession </a:t>
            </a:r>
          </a:p>
        </p:txBody>
      </p:sp>
      <p:sp>
        <p:nvSpPr>
          <p:cNvPr id="2" name="Title 1"/>
          <p:cNvSpPr>
            <a:spLocks noGrp="1"/>
          </p:cNvSpPr>
          <p:nvPr>
            <p:ph type="title"/>
          </p:nvPr>
        </p:nvSpPr>
        <p:spPr/>
        <p:txBody>
          <a:bodyPr>
            <a:normAutofit/>
          </a:bodyPr>
          <a:lstStyle/>
          <a:p>
            <a:r>
              <a:rPr lang="en-US" sz="3200" b="0" dirty="0">
                <a:solidFill>
                  <a:schemeClr val="tx2"/>
                </a:solidFill>
                <a:latin typeface="+mj-lt"/>
                <a:cs typeface="+mj-cs"/>
              </a:rPr>
              <a:t>Promoting the Value of the Actuarial Skill Set </a:t>
            </a:r>
          </a:p>
        </p:txBody>
      </p:sp>
      <p:sp>
        <p:nvSpPr>
          <p:cNvPr id="3" name="Content Placeholder 2"/>
          <p:cNvSpPr>
            <a:spLocks noGrp="1"/>
          </p:cNvSpPr>
          <p:nvPr>
            <p:ph sz="quarter" idx="12"/>
          </p:nvPr>
        </p:nvSpPr>
        <p:spPr>
          <a:xfrm>
            <a:off x="640080" y="1554480"/>
            <a:ext cx="5131209" cy="4213225"/>
          </a:xfrm>
        </p:spPr>
        <p:txBody>
          <a:bodyPr>
            <a:normAutofit/>
          </a:bodyPr>
          <a:lstStyle/>
          <a:p>
            <a:pPr marL="0" indent="0">
              <a:buNone/>
            </a:pPr>
            <a:r>
              <a:rPr lang="en-US" sz="1800" dirty="0" smtClean="0"/>
              <a:t>Actuarial skill set isn’t well understood – by the public, employers, regulators, or policymakers.  </a:t>
            </a:r>
          </a:p>
          <a:p>
            <a:r>
              <a:rPr lang="en-US" sz="1800" dirty="0" smtClean="0"/>
              <a:t>The public does not think of actuaries as key players in risk management </a:t>
            </a:r>
          </a:p>
          <a:p>
            <a:r>
              <a:rPr lang="en-US" sz="1800" dirty="0" smtClean="0"/>
              <a:t>Actuaries are not seen as the profession that can go beyond finding the data relationships and think about how the insights can be applied to business.</a:t>
            </a:r>
          </a:p>
          <a:p>
            <a:r>
              <a:rPr lang="en-US" sz="1800" dirty="0" smtClean="0"/>
              <a:t>Actuaries’ technical skills may need to evolve to keep their professional advantage. One interviewee expressed it as “the mushy middle” - not technical enough for the new quantitative and regulatory demands, but too technical to frame business decisions.</a:t>
            </a:r>
          </a:p>
          <a:p>
            <a:endParaRPr lang="en-US" sz="1600" dirty="0"/>
          </a:p>
        </p:txBody>
      </p:sp>
      <p:grpSp>
        <p:nvGrpSpPr>
          <p:cNvPr id="14" name="Group 51"/>
          <p:cNvGrpSpPr>
            <a:grpSpLocks noChangeAspect="1"/>
          </p:cNvGrpSpPr>
          <p:nvPr/>
        </p:nvGrpSpPr>
        <p:grpSpPr>
          <a:xfrm>
            <a:off x="6537536" y="2978762"/>
            <a:ext cx="1828801" cy="1828800"/>
            <a:chOff x="3099936" y="1592431"/>
            <a:chExt cx="1296169" cy="1296168"/>
          </a:xfrm>
        </p:grpSpPr>
        <p:sp>
          <p:nvSpPr>
            <p:cNvPr id="15" name="Oval 14"/>
            <p:cNvSpPr/>
            <p:nvPr/>
          </p:nvSpPr>
          <p:spPr>
            <a:xfrm>
              <a:off x="3232436" y="1693149"/>
              <a:ext cx="1094733" cy="10947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endParaRPr>
            </a:p>
          </p:txBody>
        </p:sp>
        <p:sp>
          <p:nvSpPr>
            <p:cNvPr id="16" name="Pie 15"/>
            <p:cNvSpPr/>
            <p:nvPr/>
          </p:nvSpPr>
          <p:spPr>
            <a:xfrm flipH="1">
              <a:off x="3099936" y="1592431"/>
              <a:ext cx="1296169" cy="1296168"/>
            </a:xfrm>
            <a:prstGeom prst="pie">
              <a:avLst>
                <a:gd name="adj1" fmla="val 3395437"/>
                <a:gd name="adj2" fmla="val 1620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grpSp>
      <p:grpSp>
        <p:nvGrpSpPr>
          <p:cNvPr id="23" name="Group 51"/>
          <p:cNvGrpSpPr>
            <a:grpSpLocks noChangeAspect="1"/>
          </p:cNvGrpSpPr>
          <p:nvPr/>
        </p:nvGrpSpPr>
        <p:grpSpPr>
          <a:xfrm>
            <a:off x="6537537" y="2988158"/>
            <a:ext cx="1828801" cy="1828800"/>
            <a:chOff x="3099936" y="1592431"/>
            <a:chExt cx="1296169" cy="1296168"/>
          </a:xfrm>
        </p:grpSpPr>
        <p:sp>
          <p:nvSpPr>
            <p:cNvPr id="24" name="Oval 23"/>
            <p:cNvSpPr/>
            <p:nvPr/>
          </p:nvSpPr>
          <p:spPr>
            <a:xfrm>
              <a:off x="3232436" y="1693149"/>
              <a:ext cx="1094733" cy="10947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endParaRPr>
            </a:p>
          </p:txBody>
        </p:sp>
        <p:sp>
          <p:nvSpPr>
            <p:cNvPr id="25" name="Pie 24"/>
            <p:cNvSpPr/>
            <p:nvPr/>
          </p:nvSpPr>
          <p:spPr>
            <a:xfrm flipH="1">
              <a:off x="3099936" y="1592431"/>
              <a:ext cx="1296169" cy="1296168"/>
            </a:xfrm>
            <a:prstGeom prst="pie">
              <a:avLst>
                <a:gd name="adj1" fmla="val 8271234"/>
                <a:gd name="adj2" fmla="val 162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grpSp>
      <p:grpSp>
        <p:nvGrpSpPr>
          <p:cNvPr id="30" name="Group 51"/>
          <p:cNvGrpSpPr>
            <a:grpSpLocks noChangeAspect="1"/>
          </p:cNvGrpSpPr>
          <p:nvPr/>
        </p:nvGrpSpPr>
        <p:grpSpPr>
          <a:xfrm>
            <a:off x="6537537" y="2978762"/>
            <a:ext cx="1828801" cy="1828800"/>
            <a:chOff x="3099936" y="1592431"/>
            <a:chExt cx="1296169" cy="1296168"/>
          </a:xfrm>
        </p:grpSpPr>
        <p:sp>
          <p:nvSpPr>
            <p:cNvPr id="31" name="Oval 30"/>
            <p:cNvSpPr/>
            <p:nvPr/>
          </p:nvSpPr>
          <p:spPr>
            <a:xfrm>
              <a:off x="3232436" y="1693149"/>
              <a:ext cx="1094733" cy="10947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endParaRPr>
            </a:p>
          </p:txBody>
        </p:sp>
        <p:sp>
          <p:nvSpPr>
            <p:cNvPr id="32" name="Pie 31"/>
            <p:cNvSpPr/>
            <p:nvPr/>
          </p:nvSpPr>
          <p:spPr>
            <a:xfrm flipH="1">
              <a:off x="3099936" y="1592431"/>
              <a:ext cx="1296169" cy="1296168"/>
            </a:xfrm>
            <a:prstGeom prst="pie">
              <a:avLst>
                <a:gd name="adj1" fmla="val 9116523"/>
                <a:gd name="adj2" fmla="val 16200000"/>
              </a:avLst>
            </a:prstGeom>
            <a:solidFill>
              <a:srgbClr val="E27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grpSp>
      <p:sp>
        <p:nvSpPr>
          <p:cNvPr id="33" name="Rectangle 32"/>
          <p:cNvSpPr/>
          <p:nvPr/>
        </p:nvSpPr>
        <p:spPr>
          <a:xfrm>
            <a:off x="5943600" y="1554480"/>
            <a:ext cx="2774521" cy="1200329"/>
          </a:xfrm>
          <a:prstGeom prst="rect">
            <a:avLst/>
          </a:prstGeom>
        </p:spPr>
        <p:txBody>
          <a:bodyPr wrap="square">
            <a:spAutoFit/>
          </a:bodyPr>
          <a:lstStyle/>
          <a:p>
            <a:pPr algn="ctr">
              <a:defRPr sz="1000" b="0" i="0" u="none" strike="noStrike" kern="1200" spc="0" baseline="0">
                <a:solidFill>
                  <a:srgbClr val="000000">
                    <a:lumMod val="65000"/>
                    <a:lumOff val="35000"/>
                  </a:srgbClr>
                </a:solidFill>
                <a:latin typeface="+mn-lt"/>
                <a:ea typeface="+mn-ea"/>
                <a:cs typeface="+mn-cs"/>
              </a:defRPr>
            </a:pPr>
            <a:r>
              <a:rPr lang="en-US" sz="1600" b="1" dirty="0">
                <a:solidFill>
                  <a:schemeClr val="accent6"/>
                </a:solidFill>
              </a:rPr>
              <a:t>32% </a:t>
            </a:r>
            <a:r>
              <a:rPr lang="en-US" sz="1400" dirty="0"/>
              <a:t>of members surveyed identified lack of recognition</a:t>
            </a:r>
            <a:r>
              <a:rPr lang="en-US" sz="1400" dirty="0" smtClean="0"/>
              <a:t>/ respect </a:t>
            </a:r>
            <a:r>
              <a:rPr lang="en-US" sz="1400" dirty="0"/>
              <a:t>across industries </a:t>
            </a:r>
            <a:r>
              <a:rPr lang="en-US" sz="1400" dirty="0" smtClean="0"/>
              <a:t>as one of the actuarial </a:t>
            </a:r>
            <a:r>
              <a:rPr lang="en-US" sz="1400" dirty="0"/>
              <a:t>profession’s greatest weaknesses</a:t>
            </a:r>
          </a:p>
        </p:txBody>
      </p:sp>
    </p:spTree>
    <p:extLst>
      <p:ext uri="{BB962C8B-B14F-4D97-AF65-F5344CB8AC3E}">
        <p14:creationId xmlns:p14="http://schemas.microsoft.com/office/powerpoint/2010/main" val="36566837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1)">
                                      <p:cBhvr>
                                        <p:cTn id="7" dur="1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par>
                                <p:cTn id="13" presetID="10" presetClass="exit" presetSubtype="0" fill="hold" nodeType="withEffect">
                                  <p:stCondLst>
                                    <p:cond delay="0"/>
                                  </p:stCondLst>
                                  <p:childTnLst>
                                    <p:animEffect transition="out" filter="fade">
                                      <p:cBhvr>
                                        <p:cTn id="14" dur="500"/>
                                        <p:tgtEl>
                                          <p:spTgt spid="14"/>
                                        </p:tgtEl>
                                      </p:cBhvr>
                                    </p:animEffect>
                                    <p:set>
                                      <p:cBhvr>
                                        <p:cTn id="15" dur="1" fill="hold">
                                          <p:stCondLst>
                                            <p:cond delay="499"/>
                                          </p:stCondLst>
                                        </p:cTn>
                                        <p:tgtEl>
                                          <p:spTgt spid="14"/>
                                        </p:tgtEl>
                                        <p:attrNameLst>
                                          <p:attrName>style.visibility</p:attrName>
                                        </p:attrNameLst>
                                      </p:cBhvr>
                                      <p:to>
                                        <p:strVal val="hidden"/>
                                      </p:to>
                                    </p:se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500"/>
                                        <p:tgtEl>
                                          <p:spTgt spid="33"/>
                                        </p:tgtEl>
                                      </p:cBhvr>
                                    </p:animEffect>
                                  </p:childTnLst>
                                </p:cTn>
                              </p:par>
                              <p:par>
                                <p:cTn id="20" presetID="21" presetClass="entr" presetSubtype="1" fill="hold" nodeType="with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wheel(1)">
                                      <p:cBhvr>
                                        <p:cTn id="22" dur="10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33"/>
                                        </p:tgtEl>
                                      </p:cBhvr>
                                    </p:animEffect>
                                    <p:set>
                                      <p:cBhvr>
                                        <p:cTn id="27" dur="1" fill="hold">
                                          <p:stCondLst>
                                            <p:cond delay="499"/>
                                          </p:stCondLst>
                                        </p:cTn>
                                        <p:tgtEl>
                                          <p:spTgt spid="33"/>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30"/>
                                        </p:tgtEl>
                                      </p:cBhvr>
                                    </p:animEffect>
                                    <p:set>
                                      <p:cBhvr>
                                        <p:cTn id="30" dur="1" fill="hold">
                                          <p:stCondLst>
                                            <p:cond delay="499"/>
                                          </p:stCondLst>
                                        </p:cTn>
                                        <p:tgtEl>
                                          <p:spTgt spid="30"/>
                                        </p:tgtEl>
                                        <p:attrNameLst>
                                          <p:attrName>style.visibility</p:attrName>
                                        </p:attrNameLst>
                                      </p:cBhvr>
                                      <p:to>
                                        <p:strVal val="hidden"/>
                                      </p:to>
                                    </p:se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500"/>
                                        <p:tgtEl>
                                          <p:spTgt spid="22"/>
                                        </p:tgtEl>
                                      </p:cBhvr>
                                    </p:animEffect>
                                  </p:childTnLst>
                                </p:cTn>
                              </p:par>
                              <p:par>
                                <p:cTn id="35" presetID="21" presetClass="entr" presetSubtype="1"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wheel(1)">
                                      <p:cBhvr>
                                        <p:cTn id="37"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p:bldP spid="33" grpId="0"/>
      <p:bldP spid="33" grpId="1"/>
    </p:bldLst>
  </p:timing>
</p:sld>
</file>

<file path=ppt/theme/theme1.xml><?xml version="1.0" encoding="utf-8"?>
<a:theme xmlns:a="http://schemas.openxmlformats.org/drawingml/2006/main" name="ThemeLDS">
  <a:themeElements>
    <a:clrScheme name="SOA Brand Colors">
      <a:dk1>
        <a:srgbClr val="000000"/>
      </a:dk1>
      <a:lt1>
        <a:sysClr val="window" lastClr="FFFFFF"/>
      </a:lt1>
      <a:dk2>
        <a:srgbClr val="024D7C"/>
      </a:dk2>
      <a:lt2>
        <a:srgbClr val="BEBBBA"/>
      </a:lt2>
      <a:accent1>
        <a:srgbClr val="024D7C"/>
      </a:accent1>
      <a:accent2>
        <a:srgbClr val="77C4D5"/>
      </a:accent2>
      <a:accent3>
        <a:srgbClr val="D23138"/>
      </a:accent3>
      <a:accent4>
        <a:srgbClr val="FDCE07"/>
      </a:accent4>
      <a:accent5>
        <a:srgbClr val="BABF33"/>
      </a:accent5>
      <a:accent6>
        <a:srgbClr val="E27F26"/>
      </a:accent6>
      <a:hlink>
        <a:srgbClr val="D23138"/>
      </a:hlink>
      <a:folHlink>
        <a:srgbClr val="77C4D5"/>
      </a:folHlink>
    </a:clrScheme>
    <a:fontScheme name="SOA Brand Fonts">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LDS" id="{F15E9775-A1EF-4DE5-96A8-D8E06DD52568}" vid="{D01153E6-C14D-4965-BE16-C8B340E954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2507</TotalTime>
  <Words>2225</Words>
  <Application>Microsoft Office PowerPoint</Application>
  <PresentationFormat>On-screen Show (4:3)</PresentationFormat>
  <Paragraphs>125</Paragraphs>
  <Slides>11</Slides>
  <Notes>4</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Bookman Old Style</vt:lpstr>
      <vt:lpstr>Calibri</vt:lpstr>
      <vt:lpstr>Calibri Light</vt:lpstr>
      <vt:lpstr>Clear Sans</vt:lpstr>
      <vt:lpstr>Fira Sans SemiBold Italic</vt:lpstr>
      <vt:lpstr>Wingdings</vt:lpstr>
      <vt:lpstr>ThemeLDS</vt:lpstr>
      <vt:lpstr>NOTES (DRAFT 1)  </vt:lpstr>
      <vt:lpstr>2017-2021 SOA Strategic Plan Development</vt:lpstr>
      <vt:lpstr>Introduction</vt:lpstr>
      <vt:lpstr>Talking to Members, Employers, Leaders </vt:lpstr>
      <vt:lpstr>Common Threads </vt:lpstr>
      <vt:lpstr>Member Panel Survey</vt:lpstr>
      <vt:lpstr>Tapping into Big Data, Predictive Analytics </vt:lpstr>
      <vt:lpstr>Adjusting to Changing Regulatory Environment</vt:lpstr>
      <vt:lpstr>Promoting the Value of the Actuarial Skill Set </vt:lpstr>
      <vt:lpstr>Encouraging Actuaries to Think Strategically</vt:lpstr>
      <vt:lpstr>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Kessler</dc:creator>
  <cp:lastModifiedBy>Mai Xiong</cp:lastModifiedBy>
  <cp:revision>132</cp:revision>
  <cp:lastPrinted>2015-07-23T20:29:27Z</cp:lastPrinted>
  <dcterms:created xsi:type="dcterms:W3CDTF">2015-07-01T18:41:18Z</dcterms:created>
  <dcterms:modified xsi:type="dcterms:W3CDTF">2016-05-27T15:48:43Z</dcterms:modified>
</cp:coreProperties>
</file>